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3" r:id="rId1"/>
  </p:sldMasterIdLst>
  <p:sldIdLst>
    <p:sldId id="256" r:id="rId2"/>
    <p:sldId id="257" r:id="rId3"/>
    <p:sldId id="260" r:id="rId4"/>
    <p:sldId id="271" r:id="rId5"/>
    <p:sldId id="261" r:id="rId6"/>
    <p:sldId id="272" r:id="rId7"/>
    <p:sldId id="258" r:id="rId8"/>
    <p:sldId id="273" r:id="rId9"/>
    <p:sldId id="262" r:id="rId10"/>
    <p:sldId id="263" r:id="rId11"/>
    <p:sldId id="274" r:id="rId12"/>
    <p:sldId id="275" r:id="rId13"/>
    <p:sldId id="27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02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7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79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047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478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4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7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74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7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79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539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69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5300" dirty="0" smtClean="0"/>
              <a:t>Na nepřátelském území 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 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18. 9. 2022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74456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Reakce </a:t>
            </a:r>
            <a:r>
              <a:rPr lang="cs-CZ" dirty="0" err="1" smtClean="0"/>
              <a:t>Nebúkadnesara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6460407" cy="402336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Tu </a:t>
            </a:r>
            <a:r>
              <a:rPr lang="cs-CZ" dirty="0"/>
              <a:t>král </a:t>
            </a:r>
            <a:r>
              <a:rPr lang="cs-CZ" dirty="0" err="1"/>
              <a:t>Nebúkadnesar</a:t>
            </a:r>
            <a:r>
              <a:rPr lang="cs-CZ" dirty="0"/>
              <a:t> padl na tvář, poklonil se před Danielem a rozkázal, aby mu byla obětována oběť přídavná s vonnými </a:t>
            </a:r>
            <a:r>
              <a:rPr lang="cs-CZ" dirty="0" smtClean="0"/>
              <a:t>dary. Král </a:t>
            </a:r>
            <a:r>
              <a:rPr lang="cs-CZ" dirty="0"/>
              <a:t>Daniela oslovil: „Vpravdě, váš Bůh je Bůh bohů a Pán králů, který odhaluje tajemství, neboť jsi mi dokázal toto tajemství </a:t>
            </a:r>
            <a:r>
              <a:rPr lang="cs-CZ" dirty="0" err="1"/>
              <a:t>odhalit</a:t>
            </a:r>
            <a:r>
              <a:rPr lang="cs-CZ" dirty="0" err="1" smtClean="0"/>
              <a:t>.“Král</a:t>
            </a:r>
            <a:r>
              <a:rPr lang="cs-CZ" dirty="0" smtClean="0"/>
              <a:t> </a:t>
            </a:r>
            <a:r>
              <a:rPr lang="cs-CZ" dirty="0"/>
              <a:t>pak Daniela povýšil, dal mu mnoho velikých darů i moc nad celou babylónskou krajinou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učinil ho nejvyšším správcem všech babylónských </a:t>
            </a:r>
            <a:r>
              <a:rPr lang="cs-CZ" dirty="0" smtClean="0"/>
              <a:t>mudrců. Ale </a:t>
            </a:r>
            <a:r>
              <a:rPr lang="cs-CZ" dirty="0"/>
              <a:t>Daniel prosil krále, aby správou babylónské krajiny pověřil </a:t>
            </a:r>
            <a:r>
              <a:rPr lang="cs-CZ" dirty="0" err="1"/>
              <a:t>Šadraka</a:t>
            </a:r>
            <a:r>
              <a:rPr lang="cs-CZ" dirty="0"/>
              <a:t>, </a:t>
            </a:r>
            <a:r>
              <a:rPr lang="cs-CZ" dirty="0" err="1"/>
              <a:t>Méšaka</a:t>
            </a:r>
            <a:r>
              <a:rPr lang="cs-CZ" dirty="0"/>
              <a:t> a </a:t>
            </a:r>
            <a:r>
              <a:rPr lang="cs-CZ" dirty="0" err="1"/>
              <a:t>Abed-nega</a:t>
            </a:r>
            <a:r>
              <a:rPr lang="cs-CZ" dirty="0"/>
              <a:t>. Daniel sám zůstal na královském dvoře</a:t>
            </a:r>
            <a:r>
              <a:rPr lang="cs-CZ" dirty="0" smtClean="0"/>
              <a:t>. </a:t>
            </a:r>
          </a:p>
          <a:p>
            <a:pPr algn="just"/>
            <a:r>
              <a:rPr lang="cs-CZ" b="1" dirty="0" smtClean="0"/>
              <a:t>Daniel 2, 46-49</a:t>
            </a:r>
            <a:endParaRPr lang="cs-CZ" b="1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7504" y="2084832"/>
            <a:ext cx="2846696" cy="4022725"/>
          </a:xfrm>
        </p:spPr>
      </p:pic>
    </p:spTree>
    <p:extLst>
      <p:ext uri="{BB962C8B-B14F-4D97-AF65-F5344CB8AC3E}">
        <p14:creationId xmlns:p14="http://schemas.microsoft.com/office/powerpoint/2010/main" val="165930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je vítěz?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u="sng" dirty="0" err="1" smtClean="0"/>
              <a:t>Nebúkadnesar</a:t>
            </a:r>
            <a:endParaRPr lang="cs-CZ" u="sng" dirty="0"/>
          </a:p>
          <a:p>
            <a:r>
              <a:rPr lang="cs-CZ" dirty="0" smtClean="0"/>
              <a:t>Měl vše…</a:t>
            </a:r>
          </a:p>
          <a:p>
            <a:r>
              <a:rPr lang="cs-CZ" dirty="0" smtClean="0"/>
              <a:t>…přesto hledá Boha.</a:t>
            </a:r>
          </a:p>
          <a:p>
            <a:r>
              <a:rPr lang="cs-CZ" dirty="0" smtClean="0"/>
              <a:t>Aby Boha mohl nalézt všechno ztrácí. </a:t>
            </a:r>
          </a:p>
          <a:p>
            <a:r>
              <a:rPr lang="cs-CZ" dirty="0" smtClean="0"/>
              <a:t>I mocní a zdánlivě silní lidé potřebují Ježíše, aby se jim život nerozsypal pod rukama.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u="sng" dirty="0" err="1" smtClean="0"/>
              <a:t>Danilel</a:t>
            </a:r>
            <a:r>
              <a:rPr lang="cs-CZ" u="sng" dirty="0" smtClean="0"/>
              <a:t> </a:t>
            </a:r>
          </a:p>
          <a:p>
            <a:r>
              <a:rPr lang="cs-CZ" dirty="0" smtClean="0"/>
              <a:t>Ztratil vše…</a:t>
            </a:r>
          </a:p>
          <a:p>
            <a:r>
              <a:rPr lang="cs-CZ" dirty="0" smtClean="0"/>
              <a:t>…přesto důvěřuje Bohu.</a:t>
            </a:r>
          </a:p>
          <a:p>
            <a:r>
              <a:rPr lang="cs-CZ" dirty="0" smtClean="0"/>
              <a:t>Když se přiznáváme k Ježíši, ON se přiznává k nám. Vrací nám důstojnost, autoritu a moc. </a:t>
            </a:r>
          </a:p>
          <a:p>
            <a:r>
              <a:rPr lang="cs-CZ" dirty="0" smtClean="0"/>
              <a:t>I slabí a zdánlivě bezmocní mění běh dějin, pokud svůj život dají k dispozici Ježíši a nehledají vlastní slávu.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14956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obstát na nepřátelském </a:t>
            </a:r>
            <a:r>
              <a:rPr lang="cs-CZ" dirty="0"/>
              <a:t>ú</a:t>
            </a:r>
            <a:r>
              <a:rPr lang="cs-CZ" dirty="0" smtClean="0"/>
              <a:t>zemí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94489" y="2084832"/>
            <a:ext cx="5449711" cy="4022725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Daniel ví kým je a komu věří. Vidí se BOŽÍMA očima, ne očima nepřátel. Nechá se formovat pouze BOŽÍM SLOVEM.</a:t>
            </a:r>
          </a:p>
          <a:p>
            <a:r>
              <a:rPr lang="cs-CZ" dirty="0" smtClean="0"/>
              <a:t>Neidentifikuje se s novou identitou vnucenou novým jménem. </a:t>
            </a:r>
            <a:r>
              <a:rPr lang="cs-CZ" b="1" dirty="0"/>
              <a:t>Bůh je můj </a:t>
            </a:r>
            <a:r>
              <a:rPr lang="cs-CZ" b="1" dirty="0" smtClean="0"/>
              <a:t>soudce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i="1" dirty="0" smtClean="0"/>
              <a:t>I my jsme pod tlakem a dostáváte různá jména. </a:t>
            </a:r>
          </a:p>
          <a:p>
            <a:r>
              <a:rPr lang="cs-CZ" dirty="0" smtClean="0"/>
              <a:t>Je ve spojení s Bohem, naslouchá mu a řídí se jeho instrukcemi, rozkazy velitele, který má nadhled. </a:t>
            </a:r>
          </a:p>
          <a:p>
            <a:r>
              <a:rPr lang="cs-CZ" dirty="0" smtClean="0"/>
              <a:t>Nenechá se ovládnout strachem, ale vládne nad ním… důvěřuje Bohu i v přímé konfrontaci se smrtí. </a:t>
            </a:r>
          </a:p>
          <a:p>
            <a:r>
              <a:rPr lang="cs-CZ" dirty="0" smtClean="0"/>
              <a:t>Nenechá se ovlivňovat okolím, ale dovolí Bohu, aby skrze něj ovlivňoval okolí. Jedná s úctou k lidem. </a:t>
            </a:r>
          </a:p>
          <a:p>
            <a:r>
              <a:rPr lang="cs-CZ" dirty="0" smtClean="0"/>
              <a:t>Sytí se pouze tím co ho neznesvěcuje, nedává prostor nečistotě, okultismu, modloslužbě.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b="1" dirty="0" smtClean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950" y="2084832"/>
            <a:ext cx="4051458" cy="4022725"/>
          </a:xfrm>
        </p:spPr>
      </p:pic>
    </p:spTree>
    <p:extLst>
      <p:ext uri="{BB962C8B-B14F-4D97-AF65-F5344CB8AC3E}">
        <p14:creationId xmlns:p14="http://schemas.microsoft.com/office/powerpoint/2010/main" val="1539248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Jsi požehnán, aby si byl požehnáním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8" y="2184400"/>
            <a:ext cx="6099161" cy="412496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Všichni jsme svým způsobem na nepřátelském území.</a:t>
            </a:r>
          </a:p>
          <a:p>
            <a:pPr algn="just"/>
            <a:r>
              <a:rPr lang="cs-CZ" i="1" dirty="0" smtClean="0"/>
              <a:t>A </a:t>
            </a:r>
            <a:r>
              <a:rPr lang="cs-CZ" i="1" dirty="0"/>
              <a:t>ty, můj synu, buď silný milostí Krista </a:t>
            </a:r>
            <a:r>
              <a:rPr lang="cs-CZ" i="1" dirty="0" smtClean="0"/>
              <a:t>Ježíše, a </a:t>
            </a:r>
            <a:r>
              <a:rPr lang="cs-CZ" i="1" dirty="0"/>
              <a:t>co jsi ode mne slyšel před mnoha svědky, svěř to věrným lidem, kteří budou schopni učit zase </a:t>
            </a:r>
            <a:r>
              <a:rPr lang="cs-CZ" i="1" dirty="0" smtClean="0"/>
              <a:t>jiné. Snášej </a:t>
            </a:r>
            <a:r>
              <a:rPr lang="cs-CZ" i="1" dirty="0"/>
              <a:t>se mnou všechno zlé jako řádný voják Krista </a:t>
            </a:r>
            <a:r>
              <a:rPr lang="cs-CZ" i="1" dirty="0" smtClean="0"/>
              <a:t>Ježíše. Kdo </a:t>
            </a:r>
            <a:r>
              <a:rPr lang="cs-CZ" i="1" dirty="0"/>
              <a:t>se dá na vojnu, nezaplétá se do záležitostí obyčejného života; chce obstát před tím, kdo mu </a:t>
            </a:r>
            <a:r>
              <a:rPr lang="cs-CZ" i="1" dirty="0" smtClean="0"/>
              <a:t>velí.</a:t>
            </a:r>
            <a:r>
              <a:rPr lang="cs-CZ" i="1" dirty="0"/>
              <a:t> </a:t>
            </a:r>
            <a:r>
              <a:rPr lang="cs-CZ" b="1" dirty="0" smtClean="0"/>
              <a:t>2</a:t>
            </a:r>
            <a:r>
              <a:rPr lang="cs-CZ" b="1" dirty="0"/>
              <a:t>. Timoteovi </a:t>
            </a:r>
            <a:r>
              <a:rPr lang="cs-CZ" b="1" dirty="0" smtClean="0"/>
              <a:t>2, 1- 4</a:t>
            </a:r>
            <a:endParaRPr lang="cs-CZ" b="1" dirty="0"/>
          </a:p>
          <a:p>
            <a:pPr algn="just"/>
            <a:r>
              <a:rPr lang="cs-CZ" dirty="0" smtClean="0"/>
              <a:t>V každé životní etapě se rozhodujeme.</a:t>
            </a:r>
          </a:p>
          <a:p>
            <a:pPr algn="just"/>
            <a:r>
              <a:rPr lang="cs-CZ" dirty="0" smtClean="0"/>
              <a:t>Budeme jako Daniel nebo jeho </a:t>
            </a:r>
            <a:r>
              <a:rPr lang="cs-CZ" dirty="0" smtClean="0"/>
              <a:t>předkové</a:t>
            </a:r>
            <a:r>
              <a:rPr lang="cs-CZ" dirty="0"/>
              <a:t>?</a:t>
            </a:r>
            <a:endParaRPr lang="cs-CZ" dirty="0" smtClean="0"/>
          </a:p>
          <a:p>
            <a:pPr algn="just"/>
            <a:r>
              <a:rPr lang="cs-CZ" dirty="0" smtClean="0"/>
              <a:t>Neustále volíme mezi životem a smrtí… </a:t>
            </a:r>
          </a:p>
          <a:p>
            <a:pPr algn="just"/>
            <a:r>
              <a:rPr lang="cs-CZ" dirty="0" smtClean="0"/>
              <a:t>…požehnáním a prokletím. 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0819" y="2184400"/>
            <a:ext cx="3283381" cy="4022725"/>
          </a:xfrm>
        </p:spPr>
      </p:pic>
    </p:spTree>
    <p:extLst>
      <p:ext uri="{BB962C8B-B14F-4D97-AF65-F5344CB8AC3E}">
        <p14:creationId xmlns:p14="http://schemas.microsoft.com/office/powerpoint/2010/main" val="3637754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r>
              <a:rPr lang="cs-CZ" dirty="0"/>
              <a:t>. Janův 3, 18-24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286000"/>
            <a:ext cx="2262030" cy="4022725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76978" y="2286000"/>
            <a:ext cx="7267222" cy="40233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800" dirty="0"/>
              <a:t>Dítky, </a:t>
            </a:r>
            <a:r>
              <a:rPr lang="cs-CZ" sz="2800" b="1" dirty="0"/>
              <a:t>nemilujme pouhým slovem</a:t>
            </a:r>
            <a:r>
              <a:rPr lang="cs-CZ" sz="2800" dirty="0"/>
              <a:t>, ale opravdovým </a:t>
            </a:r>
            <a:r>
              <a:rPr lang="cs-CZ" sz="2800" dirty="0" smtClean="0"/>
              <a:t>činem. V </a:t>
            </a:r>
            <a:r>
              <a:rPr lang="cs-CZ" sz="2800" dirty="0"/>
              <a:t>tomto poznáme, že </a:t>
            </a:r>
            <a:r>
              <a:rPr lang="cs-CZ" sz="2800" b="1" dirty="0"/>
              <a:t>jsme z pravdy</a:t>
            </a:r>
            <a:r>
              <a:rPr lang="cs-CZ" sz="2800" dirty="0"/>
              <a:t>, a tak před ním upokojíme své srdce, ať nás srdce obviňuje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z </a:t>
            </a:r>
            <a:r>
              <a:rPr lang="cs-CZ" sz="2800" dirty="0"/>
              <a:t>čehokoliv; neboť </a:t>
            </a:r>
            <a:r>
              <a:rPr lang="cs-CZ" sz="2800" b="1" dirty="0"/>
              <a:t>Bůh je větší </a:t>
            </a:r>
            <a:r>
              <a:rPr lang="cs-CZ" sz="2800" dirty="0"/>
              <a:t>než naše srdce a </a:t>
            </a:r>
            <a:r>
              <a:rPr lang="cs-CZ" sz="2800" b="1" dirty="0"/>
              <a:t>zná všecko</a:t>
            </a:r>
            <a:r>
              <a:rPr lang="cs-CZ" sz="2800" dirty="0"/>
              <a:t>! Moji milí, jestliže nás srdce neobviňuje, </a:t>
            </a:r>
            <a:r>
              <a:rPr lang="cs-CZ" sz="2800" b="1" dirty="0"/>
              <a:t>máme svobodný přístup k Bohu</a:t>
            </a:r>
            <a:r>
              <a:rPr lang="cs-CZ" sz="2800" dirty="0"/>
              <a:t>; </a:t>
            </a:r>
            <a:r>
              <a:rPr lang="cs-CZ" sz="2800" b="1" dirty="0"/>
              <a:t>oč bychom ho žádali, dostáváme od něho</a:t>
            </a:r>
            <a:r>
              <a:rPr lang="cs-CZ" sz="2800" dirty="0"/>
              <a:t>, protože zachováváme jeho přikázání a činíme, co se mu líbí. A to je jeho přikázání: </a:t>
            </a:r>
            <a:r>
              <a:rPr lang="cs-CZ" sz="2800" b="1" dirty="0"/>
              <a:t>věřit jménu jeho Syna Ježíše Krista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>a </a:t>
            </a:r>
            <a:r>
              <a:rPr lang="cs-CZ" sz="2800" b="1" dirty="0"/>
              <a:t>navzájem se milovat</a:t>
            </a:r>
            <a:r>
              <a:rPr lang="cs-CZ" sz="2800" dirty="0"/>
              <a:t>, jak nám přikázal. Kdo zachovává jeho přikázání, </a:t>
            </a:r>
            <a:r>
              <a:rPr lang="cs-CZ" sz="2800" b="1" dirty="0"/>
              <a:t>zůstává v Bohu a Bůh </a:t>
            </a:r>
            <a:br>
              <a:rPr lang="cs-CZ" sz="2800" b="1" dirty="0"/>
            </a:br>
            <a:r>
              <a:rPr lang="cs-CZ" sz="2800" b="1" dirty="0" smtClean="0"/>
              <a:t>v </a:t>
            </a:r>
            <a:r>
              <a:rPr lang="cs-CZ" sz="2800" b="1" dirty="0"/>
              <a:t>něm</a:t>
            </a:r>
            <a:r>
              <a:rPr lang="cs-CZ" sz="2800" dirty="0"/>
              <a:t>; že v nás zůstává, poznáváme podle toho, že </a:t>
            </a:r>
            <a:r>
              <a:rPr lang="cs-CZ" sz="2800" b="1" dirty="0"/>
              <a:t>nám dal svého Ducha</a:t>
            </a:r>
            <a:r>
              <a:rPr lang="cs-CZ" sz="28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7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Modlitby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24127" y="2084832"/>
            <a:ext cx="4575162" cy="4224528"/>
          </a:xfrm>
        </p:spPr>
        <p:txBody>
          <a:bodyPr>
            <a:normAutofit/>
          </a:bodyPr>
          <a:lstStyle/>
          <a:p>
            <a:r>
              <a:rPr lang="cs-CZ" dirty="0" smtClean="0"/>
              <a:t>Blízcí…</a:t>
            </a:r>
          </a:p>
          <a:p>
            <a:r>
              <a:rPr lang="cs-CZ" dirty="0" smtClean="0"/>
              <a:t>Město… </a:t>
            </a:r>
          </a:p>
          <a:p>
            <a:r>
              <a:rPr lang="cs-CZ" dirty="0" smtClean="0"/>
              <a:t>Kraj…</a:t>
            </a:r>
          </a:p>
          <a:p>
            <a:r>
              <a:rPr lang="cs-CZ" dirty="0" smtClean="0"/>
              <a:t>Národ…</a:t>
            </a:r>
          </a:p>
          <a:p>
            <a:r>
              <a:rPr lang="cs-CZ" b="1" dirty="0"/>
              <a:t>Volby do Senátu</a:t>
            </a:r>
            <a:r>
              <a:rPr lang="cs-CZ" dirty="0"/>
              <a:t> </a:t>
            </a:r>
            <a:r>
              <a:rPr lang="cs-CZ" dirty="0" smtClean="0"/>
              <a:t>ČR 23</a:t>
            </a:r>
            <a:r>
              <a:rPr lang="cs-CZ" dirty="0"/>
              <a:t>. a 24. září 2022 a 30. září a 1. října </a:t>
            </a:r>
            <a:r>
              <a:rPr lang="cs-CZ" dirty="0" smtClean="0"/>
              <a:t>2022. </a:t>
            </a:r>
            <a:br>
              <a:rPr lang="cs-CZ" dirty="0" smtClean="0"/>
            </a:br>
            <a:r>
              <a:rPr lang="cs-CZ" dirty="0" smtClean="0"/>
              <a:t>První </a:t>
            </a:r>
            <a:r>
              <a:rPr lang="cs-CZ" dirty="0"/>
              <a:t>kolo proběhne souběžně </a:t>
            </a:r>
            <a:br>
              <a:rPr lang="cs-CZ" dirty="0"/>
            </a:br>
            <a:r>
              <a:rPr lang="cs-CZ" dirty="0" smtClean="0"/>
              <a:t>s </a:t>
            </a:r>
            <a:r>
              <a:rPr lang="cs-CZ" b="1" dirty="0"/>
              <a:t>volbami </a:t>
            </a:r>
            <a:r>
              <a:rPr lang="cs-CZ" b="1" dirty="0" smtClean="0"/>
              <a:t>do zastupitelstev </a:t>
            </a:r>
            <a:r>
              <a:rPr lang="cs-CZ" b="1" dirty="0"/>
              <a:t>obcí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Válečný konflikt na Ukrajině. 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079" y="2084832"/>
            <a:ext cx="4125121" cy="4223893"/>
          </a:xfrm>
        </p:spPr>
      </p:pic>
    </p:spTree>
    <p:extLst>
      <p:ext uri="{BB962C8B-B14F-4D97-AF65-F5344CB8AC3E}">
        <p14:creationId xmlns:p14="http://schemas.microsoft.com/office/powerpoint/2010/main" val="155162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oznámení 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003602"/>
            <a:ext cx="3084909" cy="4113212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301067" y="2003602"/>
            <a:ext cx="6443133" cy="4113212"/>
          </a:xfrm>
        </p:spPr>
        <p:txBody>
          <a:bodyPr>
            <a:normAutofit/>
          </a:bodyPr>
          <a:lstStyle/>
          <a:p>
            <a:r>
              <a:rPr lang="cs-CZ" dirty="0" smtClean="0"/>
              <a:t>Sbírka </a:t>
            </a:r>
            <a:r>
              <a:rPr lang="cs-CZ" dirty="0"/>
              <a:t>NF </a:t>
            </a:r>
            <a:r>
              <a:rPr lang="cs-CZ" dirty="0" err="1" smtClean="0"/>
              <a:t>Nehemia</a:t>
            </a:r>
            <a:r>
              <a:rPr lang="cs-CZ" dirty="0" smtClean="0"/>
              <a:t> </a:t>
            </a:r>
          </a:p>
          <a:p>
            <a:r>
              <a:rPr lang="cs-CZ" dirty="0" smtClean="0"/>
              <a:t>Humanitární pomoc pro </a:t>
            </a:r>
            <a:r>
              <a:rPr lang="cs-CZ" dirty="0"/>
              <a:t>U</a:t>
            </a:r>
            <a:r>
              <a:rPr lang="cs-CZ" dirty="0" smtClean="0"/>
              <a:t>krajinu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číslo účtu:1057340/2060</a:t>
            </a:r>
            <a:r>
              <a:rPr lang="cs-CZ" dirty="0"/>
              <a:t>, var. s. </a:t>
            </a:r>
            <a:r>
              <a:rPr lang="cs-CZ" dirty="0" smtClean="0"/>
              <a:t>1009</a:t>
            </a:r>
          </a:p>
          <a:p>
            <a:pPr algn="just"/>
            <a:r>
              <a:rPr lang="cs-CZ" dirty="0"/>
              <a:t>Již více než 200 dní probíhají těžké boje a Ukrajina čelí mnoha výzvám. Děkujeme všem, kdo jste v tom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námi. Zde krátké video, kam všude proudila a stále proudí i vaše pomoc. </a:t>
            </a:r>
            <a:endParaRPr lang="cs-CZ" dirty="0" smtClean="0"/>
          </a:p>
          <a:p>
            <a:r>
              <a:rPr lang="cs-CZ" dirty="0"/>
              <a:t>200 dní války na Ukrajině a pomoc církve UAOG </a:t>
            </a:r>
            <a:r>
              <a:rPr lang="cs-CZ" dirty="0" err="1"/>
              <a:t>Lutsk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https</a:t>
            </a:r>
            <a:r>
              <a:rPr lang="cs-CZ" dirty="0"/>
              <a:t>://www.youtube.com/watch?v=vgY3t8eDxd4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26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daniel</a:t>
            </a: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24129" y="1693333"/>
            <a:ext cx="9720072" cy="4616027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 sz="5600" dirty="0"/>
              <a:t>Ve třetím roce kralování </a:t>
            </a:r>
            <a:r>
              <a:rPr lang="cs-CZ" sz="5600" dirty="0" err="1"/>
              <a:t>Jójakíma</a:t>
            </a:r>
            <a:r>
              <a:rPr lang="cs-CZ" sz="5600" dirty="0"/>
              <a:t>, krále judského, přitáhl </a:t>
            </a:r>
            <a:r>
              <a:rPr lang="cs-CZ" sz="5600" dirty="0" err="1"/>
              <a:t>Nebúkadnesar</a:t>
            </a:r>
            <a:r>
              <a:rPr lang="cs-CZ" sz="5600" dirty="0"/>
              <a:t>, babylónský král, k Jeruzalému a oblehl </a:t>
            </a:r>
            <a:r>
              <a:rPr lang="cs-CZ" sz="5600" dirty="0" smtClean="0"/>
              <a:t>jej. Panovník </a:t>
            </a:r>
            <a:r>
              <a:rPr lang="cs-CZ" sz="5600" dirty="0"/>
              <a:t>Hospodin mu vydal do rukou judského krále </a:t>
            </a:r>
            <a:r>
              <a:rPr lang="cs-CZ" sz="5600" dirty="0" err="1"/>
              <a:t>Jójakíma</a:t>
            </a:r>
            <a:r>
              <a:rPr lang="cs-CZ" sz="5600" dirty="0"/>
              <a:t> a část nádob Božího domu. </a:t>
            </a:r>
            <a:r>
              <a:rPr lang="cs-CZ" sz="5600" dirty="0" err="1"/>
              <a:t>Nebúkadnesar</a:t>
            </a:r>
            <a:r>
              <a:rPr lang="cs-CZ" sz="5600" dirty="0"/>
              <a:t> je dopravil do země </a:t>
            </a:r>
            <a:r>
              <a:rPr lang="cs-CZ" sz="5600" dirty="0" err="1"/>
              <a:t>Šineáru</a:t>
            </a:r>
            <a:r>
              <a:rPr lang="cs-CZ" sz="5600" dirty="0"/>
              <a:t>, 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dirty="0" smtClean="0"/>
              <a:t>do </a:t>
            </a:r>
            <a:r>
              <a:rPr lang="cs-CZ" sz="5600" dirty="0"/>
              <a:t>domu svého božstva; nádoby dal dopravit do klenotnice svého </a:t>
            </a:r>
            <a:r>
              <a:rPr lang="cs-CZ" sz="5600" dirty="0" smtClean="0"/>
              <a:t>boha. Pak </a:t>
            </a:r>
            <a:r>
              <a:rPr lang="cs-CZ" sz="5600" dirty="0"/>
              <a:t>rozkázal král </a:t>
            </a:r>
            <a:r>
              <a:rPr lang="cs-CZ" sz="5600" dirty="0" err="1"/>
              <a:t>Ašpenazovi</a:t>
            </a:r>
            <a:r>
              <a:rPr lang="cs-CZ" sz="5600" dirty="0"/>
              <a:t>, vrchnímu nad dvořany, aby přivedl z Izraelců, a to z královského potomstva a ze </a:t>
            </a:r>
            <a:r>
              <a:rPr lang="cs-CZ" sz="5600" dirty="0" smtClean="0"/>
              <a:t>šlechty, jinochy </a:t>
            </a:r>
            <a:r>
              <a:rPr lang="cs-CZ" sz="5600" dirty="0"/>
              <a:t>bez jakékoli vady, pěkného vzhledu, zběhlé ve veškeré moudrosti, kteří si osvojili poznání, rozumějí všemu vědění a jsou schopni stávat v královském paláci a naučit se </a:t>
            </a:r>
            <a:r>
              <a:rPr lang="cs-CZ" sz="5600" dirty="0" err="1"/>
              <a:t>kaldejskému</a:t>
            </a:r>
            <a:r>
              <a:rPr lang="cs-CZ" sz="5600" dirty="0"/>
              <a:t> písemnictví a </a:t>
            </a:r>
            <a:r>
              <a:rPr lang="cs-CZ" sz="5600" dirty="0" smtClean="0"/>
              <a:t>jazyku. Král </a:t>
            </a:r>
            <a:r>
              <a:rPr lang="cs-CZ" sz="5600" dirty="0"/>
              <a:t>pro ně určil každodenní příděl z královských lahůdek a z vína, které pil při svých hodech, a dal je vychovávat po tři roky. 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dirty="0" smtClean="0"/>
              <a:t>Po </a:t>
            </a:r>
            <a:r>
              <a:rPr lang="cs-CZ" sz="5600" dirty="0"/>
              <a:t>jejich uplynutí měli stávat před </a:t>
            </a:r>
            <a:r>
              <a:rPr lang="cs-CZ" sz="5600" dirty="0" smtClean="0"/>
              <a:t>králem. Z </a:t>
            </a:r>
            <a:r>
              <a:rPr lang="cs-CZ" sz="5600" dirty="0" err="1"/>
              <a:t>Judejců</a:t>
            </a:r>
            <a:r>
              <a:rPr lang="cs-CZ" sz="5600" dirty="0"/>
              <a:t> byli mezi nimi Daniel, </a:t>
            </a:r>
            <a:r>
              <a:rPr lang="cs-CZ" sz="5600" dirty="0" err="1"/>
              <a:t>Chananjáš</a:t>
            </a:r>
            <a:r>
              <a:rPr lang="cs-CZ" sz="5600" dirty="0"/>
              <a:t>, </a:t>
            </a:r>
            <a:r>
              <a:rPr lang="cs-CZ" sz="5600" dirty="0" err="1"/>
              <a:t>Míšael</a:t>
            </a:r>
            <a:r>
              <a:rPr lang="cs-CZ" sz="5600" dirty="0"/>
              <a:t> a </a:t>
            </a:r>
            <a:r>
              <a:rPr lang="cs-CZ" sz="5600" dirty="0" err="1" smtClean="0"/>
              <a:t>Azarjáš</a:t>
            </a:r>
            <a:r>
              <a:rPr lang="cs-CZ" sz="5600" dirty="0" smtClean="0"/>
              <a:t>. Velitel </a:t>
            </a:r>
            <a:r>
              <a:rPr lang="cs-CZ" sz="5600" dirty="0"/>
              <a:t>dvořanů jim změnil jména: Danielovi dal jméno </a:t>
            </a:r>
            <a:r>
              <a:rPr lang="cs-CZ" sz="5600" dirty="0" err="1"/>
              <a:t>Beltšasar</a:t>
            </a:r>
            <a:r>
              <a:rPr lang="cs-CZ" sz="5600" dirty="0"/>
              <a:t>, </a:t>
            </a:r>
            <a:r>
              <a:rPr lang="cs-CZ" sz="5600" dirty="0" err="1"/>
              <a:t>Chananjášovi</a:t>
            </a:r>
            <a:r>
              <a:rPr lang="cs-CZ" sz="5600" dirty="0"/>
              <a:t> </a:t>
            </a:r>
            <a:r>
              <a:rPr lang="cs-CZ" sz="5600" dirty="0" err="1"/>
              <a:t>Šadrak</a:t>
            </a:r>
            <a:r>
              <a:rPr lang="cs-CZ" sz="5600" dirty="0"/>
              <a:t>, </a:t>
            </a:r>
            <a:r>
              <a:rPr lang="cs-CZ" sz="5600" dirty="0" err="1"/>
              <a:t>Míšaelovi</a:t>
            </a:r>
            <a:r>
              <a:rPr lang="cs-CZ" sz="5600" dirty="0"/>
              <a:t> </a:t>
            </a:r>
            <a:r>
              <a:rPr lang="cs-CZ" sz="5600" dirty="0" err="1"/>
              <a:t>Méšak</a:t>
            </a:r>
            <a:r>
              <a:rPr lang="cs-CZ" sz="5600" dirty="0"/>
              <a:t> a </a:t>
            </a:r>
            <a:r>
              <a:rPr lang="cs-CZ" sz="5600" dirty="0" err="1"/>
              <a:t>Azarjášovi</a:t>
            </a:r>
            <a:r>
              <a:rPr lang="cs-CZ" sz="5600" dirty="0"/>
              <a:t> </a:t>
            </a:r>
            <a:r>
              <a:rPr lang="cs-CZ" sz="5600" dirty="0" err="1" smtClean="0"/>
              <a:t>Abed-nego</a:t>
            </a:r>
            <a:r>
              <a:rPr lang="cs-CZ" sz="5600" dirty="0" smtClean="0"/>
              <a:t>. Ale </a:t>
            </a:r>
            <a:r>
              <a:rPr lang="cs-CZ" sz="5600" dirty="0"/>
              <a:t>Daniel si předsevzal, že se neposkvrní královskými lahůdkami a vínem, které pil král při svých hodech. Požádal velitele dvořanů, aby se nemusel </a:t>
            </a:r>
            <a:r>
              <a:rPr lang="cs-CZ" sz="5600" dirty="0" smtClean="0"/>
              <a:t>poskvrňovat. </a:t>
            </a:r>
            <a:br>
              <a:rPr lang="cs-CZ" sz="5600" dirty="0" smtClean="0"/>
            </a:br>
            <a:r>
              <a:rPr lang="cs-CZ" sz="5600" dirty="0" smtClean="0"/>
              <a:t>A </a:t>
            </a:r>
            <a:r>
              <a:rPr lang="cs-CZ" sz="5600" dirty="0"/>
              <a:t>Bůh dal Danielovi dojít u velitele dvořanů milosrdenství a </a:t>
            </a:r>
            <a:r>
              <a:rPr lang="cs-CZ" sz="5600" dirty="0" smtClean="0"/>
              <a:t>slitování. Velitel </a:t>
            </a:r>
            <a:r>
              <a:rPr lang="cs-CZ" sz="5600" dirty="0"/>
              <a:t>dvořanů však Danielovi řekl: „Bojím se krále, svého pána, který vám určil pokrm a nápoj. Když uvidí, že jste v tváři přepadlejší než jinoši z vašich řad, připravíte mě u krále o hlavu</a:t>
            </a:r>
            <a:r>
              <a:rPr lang="cs-CZ" sz="5600" dirty="0" smtClean="0"/>
              <a:t>.“ Daniel </a:t>
            </a:r>
            <a:r>
              <a:rPr lang="cs-CZ" sz="5600" dirty="0"/>
              <a:t>tedy navrhl opatrovníkovi, kterého určil velitel dvořanů nad Danielem, </a:t>
            </a:r>
            <a:r>
              <a:rPr lang="cs-CZ" sz="5600" dirty="0" err="1"/>
              <a:t>Chananjášem</a:t>
            </a:r>
            <a:r>
              <a:rPr lang="cs-CZ" sz="5600" dirty="0"/>
              <a:t>, </a:t>
            </a:r>
            <a:r>
              <a:rPr lang="cs-CZ" sz="5600" dirty="0" err="1"/>
              <a:t>Míšaelem</a:t>
            </a:r>
            <a:r>
              <a:rPr lang="cs-CZ" sz="5600" dirty="0"/>
              <a:t> a </a:t>
            </a:r>
            <a:r>
              <a:rPr lang="cs-CZ" sz="5600" dirty="0" err="1"/>
              <a:t>Azarjášem</a:t>
            </a:r>
            <a:r>
              <a:rPr lang="cs-CZ" sz="5600" dirty="0" smtClean="0"/>
              <a:t>: „Zkus </a:t>
            </a:r>
            <a:r>
              <a:rPr lang="cs-CZ" sz="5600" dirty="0"/>
              <a:t>to se svými služebníky po deset dní. Ať nám dávají k jídlu zeleninu a k pití </a:t>
            </a:r>
            <a:r>
              <a:rPr lang="cs-CZ" sz="5600" dirty="0" smtClean="0"/>
              <a:t>vodu. Potom </a:t>
            </a:r>
            <a:r>
              <a:rPr lang="cs-CZ" sz="5600" dirty="0"/>
              <a:t>porovnáš vzhled náš a vzhled jinochů, kteří jedli královské lahůdky, a učiň se svými služebníky podle toho, co uvidíš</a:t>
            </a:r>
            <a:r>
              <a:rPr lang="cs-CZ" sz="5600" dirty="0" smtClean="0"/>
              <a:t>.“ Opatrovník </a:t>
            </a:r>
            <a:r>
              <a:rPr lang="cs-CZ" sz="5600" dirty="0"/>
              <a:t>je v té věci vyslyšel a zkusil to s nimi po deset </a:t>
            </a:r>
            <a:r>
              <a:rPr lang="cs-CZ" sz="5600" dirty="0" smtClean="0"/>
              <a:t>dní. Po </a:t>
            </a:r>
            <a:r>
              <a:rPr lang="cs-CZ" sz="5600" dirty="0"/>
              <a:t>uplynutí deseti dnů se ukázalo, že jejich vzhled je lepší; byli statnější než ostatní jinoši, kteří jedli královské </a:t>
            </a:r>
            <a:r>
              <a:rPr lang="cs-CZ" sz="5600" dirty="0" smtClean="0"/>
              <a:t>lahůdky. Opatrovník </a:t>
            </a:r>
            <a:r>
              <a:rPr lang="cs-CZ" sz="5600" dirty="0"/>
              <a:t>tedy odnášel jejich lahůdky a víno, které měli pít, a dával jim </a:t>
            </a:r>
            <a:r>
              <a:rPr lang="cs-CZ" sz="5600" dirty="0" smtClean="0"/>
              <a:t>zeleninu. A </a:t>
            </a:r>
            <a:r>
              <a:rPr lang="cs-CZ" sz="5600" dirty="0"/>
              <a:t>Bůh dal těm čtyřem jinochům vědění a zběhlost ve veškerém písemnictví </a:t>
            </a:r>
            <a:r>
              <a:rPr lang="cs-CZ" sz="5600" dirty="0" smtClean="0"/>
              <a:t/>
            </a:r>
            <a:br>
              <a:rPr lang="cs-CZ" sz="5600" dirty="0" smtClean="0"/>
            </a:br>
            <a:r>
              <a:rPr lang="cs-CZ" sz="5600" dirty="0" smtClean="0"/>
              <a:t>a </a:t>
            </a:r>
            <a:r>
              <a:rPr lang="cs-CZ" sz="5600" dirty="0"/>
              <a:t>moudrosti. Danielovi dal nadto porozumět všem viděním a </a:t>
            </a:r>
            <a:r>
              <a:rPr lang="cs-CZ" sz="5600" dirty="0" smtClean="0"/>
              <a:t>snům. Po </a:t>
            </a:r>
            <a:r>
              <a:rPr lang="cs-CZ" sz="5600" dirty="0"/>
              <a:t>uplynutí doby, kdy podle králova nařízení měli být předvedeni, přivedl je velitel dvořanů před </a:t>
            </a:r>
            <a:r>
              <a:rPr lang="cs-CZ" sz="5600" dirty="0" err="1" smtClean="0"/>
              <a:t>Nebúkadnesara</a:t>
            </a:r>
            <a:r>
              <a:rPr lang="cs-CZ" sz="5600" dirty="0" smtClean="0"/>
              <a:t>. Král </a:t>
            </a:r>
            <a:r>
              <a:rPr lang="cs-CZ" sz="5600" dirty="0"/>
              <a:t>s nimi rozmlouval a žádný mezi nimi nebyl shledán takový jako Daniel, </a:t>
            </a:r>
            <a:r>
              <a:rPr lang="cs-CZ" sz="5600" dirty="0" err="1"/>
              <a:t>Chananjáš</a:t>
            </a:r>
            <a:r>
              <a:rPr lang="cs-CZ" sz="5600" dirty="0"/>
              <a:t>, </a:t>
            </a:r>
            <a:r>
              <a:rPr lang="cs-CZ" sz="5600" dirty="0" err="1"/>
              <a:t>Míšael</a:t>
            </a:r>
            <a:r>
              <a:rPr lang="cs-CZ" sz="5600" dirty="0"/>
              <a:t> a </a:t>
            </a:r>
            <a:r>
              <a:rPr lang="cs-CZ" sz="5600" dirty="0" err="1"/>
              <a:t>Azarjáš</a:t>
            </a:r>
            <a:r>
              <a:rPr lang="cs-CZ" sz="5600" dirty="0"/>
              <a:t>. Proto stávali před </a:t>
            </a:r>
            <a:r>
              <a:rPr lang="cs-CZ" sz="5600" dirty="0" smtClean="0"/>
              <a:t>králem. Pokud </a:t>
            </a:r>
            <a:r>
              <a:rPr lang="cs-CZ" sz="5600" dirty="0"/>
              <a:t>šlo o porozumění moudrosti, které od nich král vyžadoval, shledal, že desetkrát předčí všechny věštce a zaklínače, kteří byli v celém jeho </a:t>
            </a:r>
            <a:r>
              <a:rPr lang="cs-CZ" sz="5600" dirty="0" smtClean="0"/>
              <a:t>království. A </a:t>
            </a:r>
            <a:r>
              <a:rPr lang="cs-CZ" sz="5600" dirty="0"/>
              <a:t>Daniel tam zůstal až do prvního roku vlády krále </a:t>
            </a:r>
            <a:r>
              <a:rPr lang="cs-CZ" sz="5600" dirty="0" err="1"/>
              <a:t>Kýra</a:t>
            </a:r>
            <a:r>
              <a:rPr lang="cs-CZ" sz="56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58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Nepřátelské území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6456682" cy="40233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Daniel je v době svého dospívání </a:t>
            </a:r>
            <a:r>
              <a:rPr lang="cs-CZ" sz="1700" dirty="0" smtClean="0"/>
              <a:t>(605 </a:t>
            </a:r>
            <a:r>
              <a:rPr lang="cs-CZ" sz="1700" dirty="0"/>
              <a:t>let </a:t>
            </a:r>
            <a:r>
              <a:rPr lang="cs-CZ" sz="1700" dirty="0" err="1"/>
              <a:t>p.n.l</a:t>
            </a:r>
            <a:r>
              <a:rPr lang="cs-CZ" sz="1700" dirty="0" smtClean="0"/>
              <a:t>.) </a:t>
            </a:r>
            <a:r>
              <a:rPr lang="cs-CZ" sz="2800" dirty="0" smtClean="0"/>
              <a:t>odvlečen, </a:t>
            </a:r>
            <a:r>
              <a:rPr lang="cs-CZ" sz="2800" dirty="0"/>
              <a:t>formálně zbaven </a:t>
            </a:r>
            <a:r>
              <a:rPr lang="cs-CZ" sz="2800" dirty="0" smtClean="0"/>
              <a:t>identity, vykastrován, ponížen.</a:t>
            </a:r>
          </a:p>
          <a:p>
            <a:pPr marL="0" indent="0">
              <a:buNone/>
            </a:pPr>
            <a:r>
              <a:rPr lang="cs-CZ" sz="2800" dirty="0" smtClean="0"/>
              <a:t>Jak se cítí v nepřátelském prostředí, v ohrožení života, bez podpory rodiny a ve velmi duchovně ztíženém prostřední modloslužbou a okultismem? </a:t>
            </a:r>
          </a:p>
          <a:p>
            <a:pPr marL="0" indent="0">
              <a:buNone/>
            </a:pPr>
            <a:r>
              <a:rPr lang="cs-CZ" sz="2800" dirty="0" smtClean="0"/>
              <a:t>Kde jsou jeho plány, sny a touhy?</a:t>
            </a:r>
          </a:p>
          <a:p>
            <a:pPr marL="0" indent="0">
              <a:buNone/>
            </a:pPr>
            <a:r>
              <a:rPr lang="cs-CZ" sz="2800" dirty="0" smtClean="0"/>
              <a:t>Co udělal špatného, že musí takto trpět? </a:t>
            </a:r>
          </a:p>
          <a:p>
            <a:pPr marL="0" indent="0">
              <a:buNone/>
            </a:pPr>
            <a:r>
              <a:rPr lang="cs-CZ" sz="2800" dirty="0" smtClean="0"/>
              <a:t>V zajetí prožije 69 let. 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b="1" dirty="0" smtClean="0"/>
          </a:p>
          <a:p>
            <a:endParaRPr lang="cs-CZ" sz="2400" b="1" dirty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0808" y="2286635"/>
            <a:ext cx="3263392" cy="4022725"/>
          </a:xfrm>
        </p:spPr>
      </p:pic>
    </p:spTree>
    <p:extLst>
      <p:ext uri="{BB962C8B-B14F-4D97-AF65-F5344CB8AC3E}">
        <p14:creationId xmlns:p14="http://schemas.microsoft.com/office/powerpoint/2010/main" val="21215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96505"/>
            <a:ext cx="9799094" cy="14996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Proč se dějí špatné věci nevinným 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005366"/>
            <a:ext cx="3150068" cy="4224337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04267" y="2005366"/>
            <a:ext cx="6239933" cy="430399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Bůh je trpělivý otec, ale nemůže popřít sám sebe </a:t>
            </a:r>
            <a:br>
              <a:rPr lang="cs-CZ" dirty="0" smtClean="0"/>
            </a:br>
            <a:r>
              <a:rPr lang="cs-CZ" dirty="0" smtClean="0"/>
              <a:t>a svoje slovo. </a:t>
            </a:r>
          </a:p>
          <a:p>
            <a:r>
              <a:rPr lang="cs-CZ" dirty="0" smtClean="0"/>
              <a:t>Jer 26, 1 a </a:t>
            </a:r>
            <a:r>
              <a:rPr lang="cs-CZ" dirty="0" err="1" smtClean="0"/>
              <a:t>Iz</a:t>
            </a:r>
            <a:r>
              <a:rPr lang="cs-CZ" dirty="0" smtClean="0"/>
              <a:t> 39, 5</a:t>
            </a:r>
          </a:p>
          <a:p>
            <a:r>
              <a:rPr lang="cs-CZ" dirty="0" smtClean="0"/>
              <a:t>490 let mluvil k Izraelcům jako milující otec, napomíná své syny, nabízí vedení a řešení, znovu a znovu, ale…</a:t>
            </a:r>
          </a:p>
          <a:p>
            <a:r>
              <a:rPr lang="cs-CZ" dirty="0" smtClean="0"/>
              <a:t>Izraelci neberou BOŽÍ varování vážně, ignorují jeho slovo, neřídí jeho doporučeními. Devastují svojí neposlušností sebe i svěřenou zaslíbenou zemi. </a:t>
            </a:r>
          </a:p>
          <a:p>
            <a:r>
              <a:rPr lang="cs-CZ" dirty="0" smtClean="0"/>
              <a:t>490 let nedají odpočinout po 7 letech půdě </a:t>
            </a:r>
            <a:r>
              <a:rPr lang="cs-CZ" sz="1400" dirty="0" smtClean="0"/>
              <a:t>(</a:t>
            </a:r>
            <a:r>
              <a:rPr lang="cs-CZ" sz="1400" dirty="0" err="1" smtClean="0"/>
              <a:t>Leviticus</a:t>
            </a:r>
            <a:r>
              <a:rPr lang="cs-CZ" sz="1400" dirty="0" smtClean="0"/>
              <a:t> 25)</a:t>
            </a:r>
            <a:r>
              <a:rPr lang="cs-CZ" dirty="0" smtClean="0"/>
              <a:t>.</a:t>
            </a:r>
          </a:p>
          <a:p>
            <a:r>
              <a:rPr lang="cs-CZ" dirty="0" smtClean="0"/>
              <a:t>Důsledek 70 let zajetí v Babylóně.</a:t>
            </a:r>
          </a:p>
          <a:p>
            <a:r>
              <a:rPr lang="cs-CZ" dirty="0" smtClean="0"/>
              <a:t>Jak vážně bereme BOŽÍ SLOVO?</a:t>
            </a:r>
          </a:p>
          <a:p>
            <a:r>
              <a:rPr lang="cs-CZ" dirty="0" smtClean="0"/>
              <a:t>Trpí kvůli nám nevinní?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7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Důsledky </a:t>
            </a:r>
            <a:br>
              <a:rPr lang="cs-CZ" dirty="0" smtClean="0"/>
            </a:br>
            <a:r>
              <a:rPr lang="cs-CZ" dirty="0" smtClean="0"/>
              <a:t>boží soud x ježíš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24126" y="2286000"/>
            <a:ext cx="4609029" cy="402336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I </a:t>
            </a:r>
            <a:r>
              <a:rPr lang="cs-CZ" dirty="0"/>
              <a:t>řekl Izajáš </a:t>
            </a:r>
            <a:r>
              <a:rPr lang="cs-CZ" dirty="0" err="1"/>
              <a:t>Chizkijášovi</a:t>
            </a:r>
            <a:r>
              <a:rPr lang="cs-CZ" dirty="0"/>
              <a:t>: „Slyš slovo Hospodina </a:t>
            </a:r>
            <a:r>
              <a:rPr lang="cs-CZ" dirty="0" smtClean="0"/>
              <a:t>zástupů! Hle</a:t>
            </a:r>
            <a:r>
              <a:rPr lang="cs-CZ" dirty="0"/>
              <a:t>, přijdou dny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bude odneseno do Babylónu všechno, co je v tvém domě, poklady , které nahromadili tvoji otcové až do tohoto dne. Nic tu nezbude, praví </a:t>
            </a:r>
            <a:r>
              <a:rPr lang="cs-CZ" dirty="0" smtClean="0"/>
              <a:t>Hospodin. </a:t>
            </a:r>
            <a:br>
              <a:rPr lang="cs-CZ" dirty="0" smtClean="0"/>
            </a:br>
            <a:r>
              <a:rPr lang="cs-CZ" dirty="0" smtClean="0"/>
              <a:t>I </a:t>
            </a:r>
            <a:r>
              <a:rPr lang="cs-CZ" dirty="0"/>
              <a:t>některé tvé syny, kteří z tebe vzejdou, které zplodíš, vezmou a stanou se kleštěnci v paláci krále babylónského.“</a:t>
            </a:r>
          </a:p>
          <a:p>
            <a:pPr marL="0" indent="0">
              <a:buNone/>
            </a:pPr>
            <a:r>
              <a:rPr lang="cs-CZ" b="1" dirty="0"/>
              <a:t>Izajáš </a:t>
            </a:r>
            <a:r>
              <a:rPr lang="cs-CZ" b="1" dirty="0" smtClean="0"/>
              <a:t>39, 5-7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Snad </a:t>
            </a:r>
            <a:r>
              <a:rPr lang="cs-CZ" dirty="0"/>
              <a:t>uslyší a odvrátí se každý od své zlé cesty a já budu litovat toho, že jsem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nimi chtěl zle naložit za jejich zlé </a:t>
            </a:r>
            <a:r>
              <a:rPr lang="cs-CZ" dirty="0" smtClean="0"/>
              <a:t>skutky. Řekneš </a:t>
            </a:r>
            <a:r>
              <a:rPr lang="cs-CZ" dirty="0"/>
              <a:t>jim: Toto praví Hospodin: Jestliže mě neuposlechnete a nebudete se řídit mým zákonem, který jsem vám </a:t>
            </a:r>
            <a:r>
              <a:rPr lang="cs-CZ" dirty="0" smtClean="0"/>
              <a:t>vydal, a </a:t>
            </a:r>
            <a:r>
              <a:rPr lang="cs-CZ" dirty="0"/>
              <a:t>nebudete-li poslouchat slova mých služebníků proroků, které vám nepřetržitě posílám – a vy jste neposlechli! </a:t>
            </a:r>
            <a:r>
              <a:rPr lang="cs-CZ" dirty="0" smtClean="0"/>
              <a:t>– naložím </a:t>
            </a:r>
            <a:r>
              <a:rPr lang="cs-CZ" dirty="0"/>
              <a:t>s tímto domem jako se </a:t>
            </a:r>
            <a:r>
              <a:rPr lang="cs-CZ" dirty="0" err="1"/>
              <a:t>Šílem</a:t>
            </a:r>
            <a:r>
              <a:rPr lang="cs-CZ" dirty="0"/>
              <a:t> a toto město vydám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zlořečení u všech pronárodů země</a:t>
            </a:r>
            <a:r>
              <a:rPr lang="cs-CZ" dirty="0" smtClean="0"/>
              <a:t>.“</a:t>
            </a:r>
          </a:p>
          <a:p>
            <a:r>
              <a:rPr lang="cs-CZ" b="1" dirty="0" err="1"/>
              <a:t>Jeremjáš</a:t>
            </a:r>
            <a:r>
              <a:rPr lang="cs-CZ" b="1" dirty="0"/>
              <a:t> 26, 3-6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8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Daniel v akci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24128" y="1817511"/>
            <a:ext cx="10061561" cy="4491849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sz="8000" dirty="0" smtClean="0"/>
              <a:t>Král </a:t>
            </a:r>
            <a:r>
              <a:rPr lang="cs-CZ" sz="8000" dirty="0"/>
              <a:t>se proto rozhněval, velice se rozzlobil a rozkázal všechny babylónské mudrce </a:t>
            </a:r>
            <a:r>
              <a:rPr lang="cs-CZ" sz="8000" dirty="0" smtClean="0"/>
              <a:t>zahubit. Když </a:t>
            </a:r>
            <a:r>
              <a:rPr lang="cs-CZ" sz="8000" dirty="0"/>
              <a:t>byl vydán rozkaz a mudrci byli zabíjeni, hledali též Daniela a jeho druhy, aby byli </a:t>
            </a:r>
            <a:r>
              <a:rPr lang="cs-CZ" sz="8000" dirty="0" smtClean="0"/>
              <a:t>zabiti. Tehdy </a:t>
            </a:r>
            <a:r>
              <a:rPr lang="cs-CZ" sz="8000" dirty="0"/>
              <a:t>se Daniel rozvážně a uvážlivě obrátil na </a:t>
            </a:r>
            <a:r>
              <a:rPr lang="cs-CZ" sz="8000" dirty="0" err="1"/>
              <a:t>Arjóka</a:t>
            </a:r>
            <a:r>
              <a:rPr lang="cs-CZ" sz="8000" dirty="0"/>
              <a:t>, velitele královy tělesné stráže, který vyšel zabíjet babylónské </a:t>
            </a:r>
            <a:r>
              <a:rPr lang="cs-CZ" sz="8000" dirty="0" smtClean="0"/>
              <a:t>mudrce. Otázal </a:t>
            </a:r>
            <a:r>
              <a:rPr lang="cs-CZ" sz="8000" dirty="0"/>
              <a:t>se </a:t>
            </a:r>
            <a:r>
              <a:rPr lang="cs-CZ" sz="8000" dirty="0" err="1"/>
              <a:t>Arjóka</a:t>
            </a:r>
            <a:r>
              <a:rPr lang="cs-CZ" sz="8000" dirty="0"/>
              <a:t>, králova zmocněnce: „Proč je králův rozkaz tak přísný?“ </a:t>
            </a:r>
            <a:r>
              <a:rPr lang="cs-CZ" sz="8000" dirty="0" err="1"/>
              <a:t>Arjók</a:t>
            </a:r>
            <a:r>
              <a:rPr lang="cs-CZ" sz="8000" dirty="0"/>
              <a:t> Danielovi tu věc </a:t>
            </a:r>
            <a:r>
              <a:rPr lang="cs-CZ" sz="8000" dirty="0" smtClean="0"/>
              <a:t>oznámil. Daniel </a:t>
            </a:r>
            <a:r>
              <a:rPr lang="cs-CZ" sz="8000" dirty="0"/>
              <a:t>vešel ke králi a prosil </a:t>
            </a:r>
            <a:r>
              <a:rPr lang="cs-CZ" sz="8000" dirty="0" smtClean="0"/>
              <a:t>ho, </a:t>
            </a:r>
            <a:r>
              <a:rPr lang="cs-CZ" sz="8000" dirty="0"/>
              <a:t>aby mu dal určitou dobu, že králi ten výklad </a:t>
            </a:r>
            <a:r>
              <a:rPr lang="cs-CZ" sz="8000" dirty="0" smtClean="0"/>
              <a:t>sdělí. Pak </a:t>
            </a:r>
            <a:r>
              <a:rPr lang="cs-CZ" sz="8000" dirty="0"/>
              <a:t>Daniel odešel do svého domu a oznámil tu věc svým druhům, </a:t>
            </a:r>
            <a:r>
              <a:rPr lang="cs-CZ" sz="8000" dirty="0" err="1"/>
              <a:t>Chananjášovi</a:t>
            </a:r>
            <a:r>
              <a:rPr lang="cs-CZ" sz="8000" dirty="0"/>
              <a:t>, </a:t>
            </a:r>
            <a:r>
              <a:rPr lang="cs-CZ" sz="8000" dirty="0" err="1"/>
              <a:t>Míšaelovi</a:t>
            </a:r>
            <a:r>
              <a:rPr lang="cs-CZ" sz="8000" dirty="0"/>
              <a:t> a </a:t>
            </a:r>
            <a:r>
              <a:rPr lang="cs-CZ" sz="8000" dirty="0" err="1" smtClean="0"/>
              <a:t>Azarjášovi</a:t>
            </a:r>
            <a:r>
              <a:rPr lang="cs-CZ" sz="8000" dirty="0" smtClean="0"/>
              <a:t>. Vyzval </a:t>
            </a:r>
            <a:r>
              <a:rPr lang="cs-CZ" sz="8000" dirty="0"/>
              <a:t>je, aby prosili Boha nebes o slitování ve věci toho tajemství, aby Daniel a jeho druhové nebyli zahubeni se zbytkem babylónských </a:t>
            </a:r>
            <a:r>
              <a:rPr lang="cs-CZ" sz="8000" dirty="0" smtClean="0"/>
              <a:t>mudrců. I </a:t>
            </a:r>
            <a:r>
              <a:rPr lang="cs-CZ" sz="8000" dirty="0"/>
              <a:t>bylo to tajemství Danielovi zjeveno v nočním vidění. Daniel dobrořečil Bohu </a:t>
            </a:r>
            <a:r>
              <a:rPr lang="cs-CZ" sz="8000" dirty="0" smtClean="0"/>
              <a:t>nebes. Promlouval </a:t>
            </a:r>
            <a:r>
              <a:rPr lang="cs-CZ" sz="8000" dirty="0"/>
              <a:t>takto: „Požehnáno buď jméno Boží od věků až na věky. Jeho je moudrost i bohatýrská </a:t>
            </a:r>
            <a:r>
              <a:rPr lang="cs-CZ" sz="8000" dirty="0" smtClean="0"/>
              <a:t>síla. On </a:t>
            </a:r>
            <a:r>
              <a:rPr lang="cs-CZ" sz="8000" dirty="0"/>
              <a:t>mění časy i doby, krále sesazuje, krále ustanovuje, dává moudrost moudrým, poznání těm, kdo mají </a:t>
            </a:r>
            <a:r>
              <a:rPr lang="cs-CZ" sz="8000" dirty="0" smtClean="0"/>
              <a:t>rozum. Odhaluje </a:t>
            </a:r>
            <a:r>
              <a:rPr lang="cs-CZ" sz="8000" dirty="0"/>
              <a:t>hlubiny a skryté věci, poznává to, co je ve tmě, a světlo s ním </a:t>
            </a:r>
            <a:r>
              <a:rPr lang="cs-CZ" sz="8000" dirty="0" smtClean="0"/>
              <a:t>bydlí. Tobě</a:t>
            </a:r>
            <a:r>
              <a:rPr lang="cs-CZ" sz="8000" dirty="0"/>
              <a:t>, Bože otců mých, chci vzdávat čest a chválu, neboť jsi mi dal moudrost a bohatýrskou sílu. Oznámils mi nyní, oč jsme tě prosili, oznámil jsi nám královu záležitost</a:t>
            </a:r>
            <a:r>
              <a:rPr lang="cs-CZ" sz="8000" dirty="0" smtClean="0"/>
              <a:t>.“ Daniel </a:t>
            </a:r>
            <a:r>
              <a:rPr lang="cs-CZ" sz="8000" dirty="0"/>
              <a:t>tedy vešel k </a:t>
            </a:r>
            <a:r>
              <a:rPr lang="cs-CZ" sz="8000" dirty="0" err="1"/>
              <a:t>Arjókovi</a:t>
            </a:r>
            <a:r>
              <a:rPr lang="cs-CZ" sz="8000" dirty="0"/>
              <a:t>, kterého král ustanovil, aby zahubil babylónské mudrce. Přišel a řekl mu toto: „Babylónské mudrce nehub! Uveď mě před krále, sdělím králi výklad</a:t>
            </a:r>
            <a:r>
              <a:rPr lang="cs-CZ" sz="8000" dirty="0" smtClean="0"/>
              <a:t>.“ </a:t>
            </a:r>
            <a:r>
              <a:rPr lang="cs-CZ" sz="8000" dirty="0" err="1" smtClean="0"/>
              <a:t>Arjók</a:t>
            </a:r>
            <a:r>
              <a:rPr lang="cs-CZ" sz="8000" dirty="0" smtClean="0"/>
              <a:t> </a:t>
            </a:r>
            <a:r>
              <a:rPr lang="cs-CZ" sz="8000" dirty="0"/>
              <a:t>neprodleně uvedl Daniela před krále a řekl mu: „Našel jsem muže z judských přesídlenců, který králi oznámí výklad</a:t>
            </a:r>
            <a:r>
              <a:rPr lang="cs-CZ" sz="8000" dirty="0" smtClean="0"/>
              <a:t>.“ Král </a:t>
            </a:r>
            <a:r>
              <a:rPr lang="cs-CZ" sz="8000" dirty="0"/>
              <a:t>oslovil Daniela, který měl jméno </a:t>
            </a:r>
            <a:r>
              <a:rPr lang="cs-CZ" sz="8000" dirty="0" err="1"/>
              <a:t>Beltšasar</a:t>
            </a:r>
            <a:r>
              <a:rPr lang="cs-CZ" sz="8000" dirty="0"/>
              <a:t>: „Jsi schopen oznámit mi sen, který jsem měl, a jeho výklad</a:t>
            </a:r>
            <a:r>
              <a:rPr lang="cs-CZ" sz="8000" dirty="0" smtClean="0"/>
              <a:t>?“ Daniel </a:t>
            </a:r>
            <a:r>
              <a:rPr lang="cs-CZ" sz="8000" dirty="0"/>
              <a:t>králi odpověděl: „Tajemství, na které se král ptá, nemohou králi sdělit ani mudrci ani zaklínači ani věštci ani </a:t>
            </a:r>
            <a:r>
              <a:rPr lang="cs-CZ" sz="8000" dirty="0" err="1" smtClean="0"/>
              <a:t>planetáři</a:t>
            </a:r>
            <a:r>
              <a:rPr lang="cs-CZ" sz="8000" dirty="0" smtClean="0"/>
              <a:t>. Ale </a:t>
            </a:r>
            <a:r>
              <a:rPr lang="cs-CZ" sz="8000" dirty="0"/>
              <a:t>je Bůh v nebesích, který odhaluje tajemství. On dal králi </a:t>
            </a:r>
            <a:r>
              <a:rPr lang="cs-CZ" sz="8000" dirty="0" err="1"/>
              <a:t>Nebúkadnesarovi</a:t>
            </a:r>
            <a:r>
              <a:rPr lang="cs-CZ" sz="8000" dirty="0"/>
              <a:t> poznat, co se stane v posledních dnech</a:t>
            </a:r>
            <a:r>
              <a:rPr lang="cs-CZ" sz="8000" dirty="0" smtClean="0"/>
              <a:t>. Daniel 2, 12- 28</a:t>
            </a:r>
            <a:endParaRPr lang="cs-CZ" sz="8000" dirty="0"/>
          </a:p>
          <a:p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30840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4248</TotalTime>
  <Words>1954</Words>
  <Application>Microsoft Office PowerPoint</Application>
  <PresentationFormat>Širokoúhlá obrazovka</PresentationFormat>
  <Paragraphs>75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Integrál</vt:lpstr>
      <vt:lpstr>Na nepřátelském území   </vt:lpstr>
      <vt:lpstr>1. Janův 3, 18-24</vt:lpstr>
      <vt:lpstr>Modlitby</vt:lpstr>
      <vt:lpstr>oznámení </vt:lpstr>
      <vt:lpstr> daniel  </vt:lpstr>
      <vt:lpstr>Nepřátelské území </vt:lpstr>
      <vt:lpstr> Proč se dějí špatné věci nevinným  </vt:lpstr>
      <vt:lpstr>Důsledky  boží soud x ježíš </vt:lpstr>
      <vt:lpstr>Daniel v akci</vt:lpstr>
      <vt:lpstr>Reakce Nebúkadnesara </vt:lpstr>
      <vt:lpstr>Kdo je vítěz? </vt:lpstr>
      <vt:lpstr>Jak obstát na nepřátelském území</vt:lpstr>
      <vt:lpstr>Jsi požehnán, aby si byl požehnáním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Naplnění vize krok za krokem</dc:title>
  <dc:creator>Kaňka Josef</dc:creator>
  <cp:lastModifiedBy>Kaňka Josef</cp:lastModifiedBy>
  <cp:revision>113</cp:revision>
  <dcterms:created xsi:type="dcterms:W3CDTF">2021-02-06T18:27:35Z</dcterms:created>
  <dcterms:modified xsi:type="dcterms:W3CDTF">2022-09-19T10:33:49Z</dcterms:modified>
</cp:coreProperties>
</file>