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7" r:id="rId3"/>
    <p:sldId id="260" r:id="rId4"/>
    <p:sldId id="271" r:id="rId5"/>
    <p:sldId id="261" r:id="rId6"/>
    <p:sldId id="272" r:id="rId7"/>
    <p:sldId id="258" r:id="rId8"/>
    <p:sldId id="273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6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4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5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53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3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6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3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5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2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88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8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300" dirty="0" smtClean="0"/>
              <a:t>Bolest a frustrace 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 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 smtClean="0"/>
              <a:t>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5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Jakub 1, 2-4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73251" y="2312126"/>
            <a:ext cx="5010913" cy="4023360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Mějte </a:t>
            </a:r>
            <a:r>
              <a:rPr lang="cs-CZ" sz="3200" dirty="0"/>
              <a:t>z toho jen radost, moji bratří, když na vás přicházejí rozličné </a:t>
            </a:r>
            <a:r>
              <a:rPr lang="cs-CZ" sz="3200" dirty="0" smtClean="0"/>
              <a:t>zkoušky. Vždyť </a:t>
            </a:r>
            <a:r>
              <a:rPr lang="cs-CZ" sz="3200" dirty="0"/>
              <a:t>víte, že osvědčí-li se v nich vaše víra, povede to k </a:t>
            </a:r>
            <a:r>
              <a:rPr lang="cs-CZ" sz="3200" dirty="0" smtClean="0"/>
              <a:t>vytrvalosti. A </a:t>
            </a:r>
            <a:r>
              <a:rPr lang="cs-CZ" sz="3200" dirty="0"/>
              <a:t>vytrvalost ať je dovršena skutkem, abyste byli dokonalí a neporušení, prosti všech nedostatků.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580" y="2084832"/>
            <a:ext cx="3846620" cy="3846620"/>
          </a:xfrm>
        </p:spPr>
      </p:pic>
    </p:spTree>
    <p:extLst>
      <p:ext uri="{BB962C8B-B14F-4D97-AF65-F5344CB8AC3E}">
        <p14:creationId xmlns:p14="http://schemas.microsoft.com/office/powerpoint/2010/main" val="16593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Exodus 17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371601"/>
            <a:ext cx="9720072" cy="513370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dirty="0" smtClean="0"/>
              <a:t>Celá pospolitost synů </a:t>
            </a:r>
            <a:r>
              <a:rPr lang="cs-CZ" dirty="0"/>
              <a:t>Izraele táhla z pouště </a:t>
            </a:r>
            <a:r>
              <a:rPr lang="cs-CZ" dirty="0" err="1"/>
              <a:t>Sínu</a:t>
            </a:r>
            <a:r>
              <a:rPr lang="cs-CZ" dirty="0"/>
              <a:t> </a:t>
            </a:r>
            <a:r>
              <a:rPr lang="cs-CZ" b="1" dirty="0"/>
              <a:t>od stanoviště ke stanovišti </a:t>
            </a:r>
            <a:r>
              <a:rPr lang="cs-CZ" dirty="0"/>
              <a:t>podle Hospodinova rozkazu. Utábořili se v </a:t>
            </a:r>
            <a:r>
              <a:rPr lang="cs-CZ" dirty="0" err="1"/>
              <a:t>Refídimu</a:t>
            </a:r>
            <a:r>
              <a:rPr lang="cs-CZ" dirty="0"/>
              <a:t>, ale lid neměl vodu k </a:t>
            </a:r>
            <a:r>
              <a:rPr lang="cs-CZ" dirty="0" smtClean="0"/>
              <a:t>pití. Tu </a:t>
            </a:r>
            <a:r>
              <a:rPr lang="cs-CZ" dirty="0"/>
              <a:t>se lid dostal do sváru s Mojžíšem </a:t>
            </a:r>
            <a:r>
              <a:rPr lang="cs-CZ" dirty="0" smtClean="0"/>
              <a:t>a </a:t>
            </a:r>
            <a:r>
              <a:rPr lang="cs-CZ" dirty="0"/>
              <a:t>naléhali: „Dejte nám vodu, chceme pít!“ Mojžíš se jich zeptal: „Proč se se mnou přete? Proč pokoušíte Hospodina</a:t>
            </a:r>
            <a:r>
              <a:rPr lang="cs-CZ" dirty="0" smtClean="0"/>
              <a:t>?“ </a:t>
            </a:r>
            <a:r>
              <a:rPr lang="cs-CZ" b="1" dirty="0" smtClean="0"/>
              <a:t>Lid </a:t>
            </a:r>
            <a:r>
              <a:rPr lang="cs-CZ" b="1" dirty="0"/>
              <a:t>tam žíznil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 </a:t>
            </a:r>
            <a:r>
              <a:rPr lang="cs-CZ" b="1" dirty="0"/>
              <a:t>vodě a reptal </a:t>
            </a:r>
            <a:r>
              <a:rPr lang="cs-CZ" dirty="0"/>
              <a:t>proti Mojžíšovi</a:t>
            </a:r>
            <a:r>
              <a:rPr lang="cs-CZ" b="1" dirty="0"/>
              <a:t>. </a:t>
            </a:r>
            <a:r>
              <a:rPr lang="cs-CZ" dirty="0"/>
              <a:t>Vyčítali: „Proto jsi nás vyvedl z Egypta, abys nás, naše syny a stáda umořil žízní</a:t>
            </a:r>
            <a:r>
              <a:rPr lang="cs-CZ" dirty="0" smtClean="0"/>
              <a:t>?“ Mojžíš </a:t>
            </a:r>
            <a:r>
              <a:rPr lang="cs-CZ" dirty="0"/>
              <a:t>úpěl k Hospodinu: „Jak se mám vůči tomuto lidu zachovat? Taktak že mě neukamenují</a:t>
            </a:r>
            <a:r>
              <a:rPr lang="cs-CZ" dirty="0" smtClean="0"/>
              <a:t>.“ Hospodin </a:t>
            </a:r>
            <a:r>
              <a:rPr lang="cs-CZ" dirty="0"/>
              <a:t>Mojžíšovi řekl: „</a:t>
            </a:r>
            <a:r>
              <a:rPr lang="cs-CZ" b="1" dirty="0"/>
              <a:t>Vyjdi před lid. </a:t>
            </a:r>
            <a:r>
              <a:rPr lang="cs-CZ" dirty="0"/>
              <a:t>Vezmi s sebou některé z izraelských starších. Také hůl, kterou jsi udeřil do Nilu, si vezmi do ruky </a:t>
            </a:r>
            <a:r>
              <a:rPr lang="cs-CZ" dirty="0" smtClean="0"/>
              <a:t>a jdi. </a:t>
            </a:r>
            <a:r>
              <a:rPr lang="cs-CZ" b="1" dirty="0"/>
              <a:t>Já tam budu </a:t>
            </a:r>
            <a:r>
              <a:rPr lang="cs-CZ" dirty="0"/>
              <a:t>stát před tebou </a:t>
            </a:r>
            <a:r>
              <a:rPr lang="cs-CZ" b="1" dirty="0"/>
              <a:t>na skále</a:t>
            </a:r>
            <a:r>
              <a:rPr lang="cs-CZ" dirty="0"/>
              <a:t> na </a:t>
            </a:r>
            <a:r>
              <a:rPr lang="cs-CZ" dirty="0" err="1"/>
              <a:t>Chorébu</a:t>
            </a:r>
            <a:r>
              <a:rPr lang="cs-CZ" dirty="0"/>
              <a:t>. </a:t>
            </a:r>
            <a:r>
              <a:rPr lang="cs-CZ" b="1" dirty="0"/>
              <a:t>Udeříš do skály a vyjde z ní voda, aby lid mohl pít</a:t>
            </a:r>
            <a:r>
              <a:rPr lang="cs-CZ" dirty="0"/>
              <a:t>.“ Mojžíš to udělal před očima izraelských starších</a:t>
            </a:r>
            <a:r>
              <a:rPr lang="cs-CZ" dirty="0" smtClean="0"/>
              <a:t>. To </a:t>
            </a:r>
            <a:r>
              <a:rPr lang="cs-CZ" dirty="0"/>
              <a:t>místo pojmenoval </a:t>
            </a:r>
            <a:r>
              <a:rPr lang="cs-CZ" dirty="0" err="1"/>
              <a:t>Massa</a:t>
            </a:r>
            <a:r>
              <a:rPr lang="cs-CZ" dirty="0"/>
              <a:t> a </a:t>
            </a:r>
            <a:r>
              <a:rPr lang="cs-CZ" dirty="0" err="1"/>
              <a:t>Meriba</a:t>
            </a:r>
            <a:r>
              <a:rPr lang="cs-CZ" dirty="0"/>
              <a:t> (to je Pokušení a Svár) podle sváru Izraelců a proto, že pokoušeli Hospodina pochybováním: „Je mezi námi Hospodin, nebo není</a:t>
            </a:r>
            <a:r>
              <a:rPr lang="cs-CZ" dirty="0" smtClean="0"/>
              <a:t>?“ Tu </a:t>
            </a:r>
            <a:r>
              <a:rPr lang="cs-CZ" dirty="0"/>
              <a:t>přitáhl Amálek, aby v </a:t>
            </a:r>
            <a:r>
              <a:rPr lang="cs-CZ" dirty="0" err="1"/>
              <a:t>Refídimu</a:t>
            </a:r>
            <a:r>
              <a:rPr lang="cs-CZ" dirty="0"/>
              <a:t> bojoval s </a:t>
            </a:r>
            <a:r>
              <a:rPr lang="cs-CZ" dirty="0" smtClean="0"/>
              <a:t>Izraelem. Mojžíš </a:t>
            </a:r>
            <a:r>
              <a:rPr lang="cs-CZ" dirty="0"/>
              <a:t>rozkázal Jozuovi: „</a:t>
            </a:r>
            <a:r>
              <a:rPr lang="cs-CZ" b="1" dirty="0"/>
              <a:t>Vyber nám muže a vyjdi do boje</a:t>
            </a:r>
            <a:r>
              <a:rPr lang="cs-CZ" dirty="0"/>
              <a:t> proti </a:t>
            </a:r>
            <a:r>
              <a:rPr lang="cs-CZ" dirty="0" err="1"/>
              <a:t>Amálekovi</a:t>
            </a:r>
            <a:r>
              <a:rPr lang="cs-CZ" dirty="0"/>
              <a:t>. Já se zítra </a:t>
            </a:r>
            <a:r>
              <a:rPr lang="cs-CZ" b="1" dirty="0"/>
              <a:t>postavím na vrchol pahorku</a:t>
            </a:r>
            <a:r>
              <a:rPr lang="cs-CZ" dirty="0"/>
              <a:t> s Hospodinovou holí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ruce</a:t>
            </a:r>
            <a:r>
              <a:rPr lang="cs-CZ" dirty="0" smtClean="0"/>
              <a:t>.“ Jozue </a:t>
            </a:r>
            <a:r>
              <a:rPr lang="cs-CZ" dirty="0"/>
              <a:t>učinil, jak mu Mojžíš rozkázal, a dal se s </a:t>
            </a:r>
            <a:r>
              <a:rPr lang="cs-CZ" dirty="0" err="1"/>
              <a:t>Amálekem</a:t>
            </a:r>
            <a:r>
              <a:rPr lang="cs-CZ" dirty="0"/>
              <a:t> do boje. Mojžíš, Áron a </a:t>
            </a:r>
            <a:r>
              <a:rPr lang="cs-CZ" dirty="0" err="1"/>
              <a:t>Chúr</a:t>
            </a:r>
            <a:r>
              <a:rPr lang="cs-CZ" dirty="0"/>
              <a:t> vystoupili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vrchol </a:t>
            </a:r>
            <a:r>
              <a:rPr lang="cs-CZ" dirty="0" smtClean="0"/>
              <a:t>pahorku. Dokud </a:t>
            </a:r>
            <a:r>
              <a:rPr lang="cs-CZ" dirty="0"/>
              <a:t>Mojžíš držel ruku nahoře, vítězil Izrael, když ruku spustil, vítězil </a:t>
            </a:r>
            <a:r>
              <a:rPr lang="cs-CZ" dirty="0" smtClean="0"/>
              <a:t>Amálek. Když </a:t>
            </a:r>
            <a:r>
              <a:rPr lang="cs-CZ" b="1" dirty="0"/>
              <a:t>Mojžíšovi umdlévaly ruce</a:t>
            </a:r>
            <a:r>
              <a:rPr lang="cs-CZ" dirty="0"/>
              <a:t>, vzali kámen a podložili jej pod Mojžíše , aby se na něj posadil. Áron a </a:t>
            </a:r>
            <a:r>
              <a:rPr lang="cs-CZ" dirty="0" err="1"/>
              <a:t>Chúr</a:t>
            </a:r>
            <a:r>
              <a:rPr lang="cs-CZ" dirty="0"/>
              <a:t>, každý z jedné strany, </a:t>
            </a:r>
            <a:r>
              <a:rPr lang="cs-CZ" b="1" dirty="0"/>
              <a:t>mu podpírali ruce</a:t>
            </a:r>
            <a:r>
              <a:rPr lang="cs-CZ" dirty="0"/>
              <a:t>, takže </a:t>
            </a:r>
            <a:r>
              <a:rPr lang="cs-CZ" b="1" dirty="0"/>
              <a:t>vytrval </a:t>
            </a:r>
            <a:r>
              <a:rPr lang="cs-CZ" dirty="0"/>
              <a:t>s rukama nahoře až do západu </a:t>
            </a:r>
            <a:r>
              <a:rPr lang="cs-CZ" dirty="0" smtClean="0"/>
              <a:t>slunce. </a:t>
            </a:r>
            <a:r>
              <a:rPr lang="cs-CZ" b="1" dirty="0" smtClean="0"/>
              <a:t>I </a:t>
            </a:r>
            <a:r>
              <a:rPr lang="cs-CZ" b="1" dirty="0"/>
              <a:t>porazil Jozue </a:t>
            </a:r>
            <a:r>
              <a:rPr lang="cs-CZ" b="1" dirty="0" err="1"/>
              <a:t>Amáleka</a:t>
            </a:r>
            <a:r>
              <a:rPr lang="cs-CZ" b="1" dirty="0"/>
              <a:t> </a:t>
            </a:r>
            <a:r>
              <a:rPr lang="cs-CZ" dirty="0"/>
              <a:t>a jeho lid ostřím </a:t>
            </a:r>
            <a:r>
              <a:rPr lang="cs-CZ" dirty="0" smtClean="0"/>
              <a:t>meče. Hospodin </a:t>
            </a:r>
            <a:r>
              <a:rPr lang="cs-CZ" dirty="0"/>
              <a:t>řekl Mojžíšovi: „Zapiš na památku do knihy a předej Jozuovi, že zcela vymažu zpod nebes památku na </a:t>
            </a:r>
            <a:r>
              <a:rPr lang="cs-CZ" dirty="0" err="1"/>
              <a:t>Amáleka</a:t>
            </a:r>
            <a:r>
              <a:rPr lang="cs-CZ" dirty="0" smtClean="0"/>
              <a:t>.“ I </a:t>
            </a:r>
            <a:r>
              <a:rPr lang="cs-CZ" dirty="0"/>
              <a:t>vybudoval Mojžíš oltář a pojmenoval jej: ‚Hospodin je má </a:t>
            </a:r>
            <a:r>
              <a:rPr lang="cs-CZ" dirty="0" smtClean="0"/>
              <a:t>korouhev.‘ Řekl totiž: „Je vztažena ruka nad Hospodinovým trůnem. Hospodin vyhlašuje boj proti </a:t>
            </a:r>
            <a:r>
              <a:rPr lang="cs-CZ" dirty="0" err="1" smtClean="0"/>
              <a:t>Amálekovi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do posledního pokolení.“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7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cestě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44983" y="2286000"/>
            <a:ext cx="6799217" cy="3762103"/>
          </a:xfrm>
        </p:spPr>
        <p:txBody>
          <a:bodyPr>
            <a:normAutofit/>
          </a:bodyPr>
          <a:lstStyle/>
          <a:p>
            <a:r>
              <a:rPr lang="cs-CZ" dirty="0" smtClean="0"/>
              <a:t>Opustili jsme Egypt poté co Bůh demonstroval svoji svrchovanou moc, prošli jsme rozděleným mořem suchou nohou a za naší minulostí se zavřela voda. </a:t>
            </a:r>
          </a:p>
          <a:p>
            <a:r>
              <a:rPr lang="cs-CZ" dirty="0" smtClean="0"/>
              <a:t>Jsem na cestě, jdeme od stanoviště ke stanovišti, tak jak nás vede Bůh. </a:t>
            </a:r>
          </a:p>
          <a:p>
            <a:r>
              <a:rPr lang="cs-CZ" dirty="0" smtClean="0"/>
              <a:t>Jaká jsou naše očekávání? </a:t>
            </a:r>
          </a:p>
          <a:p>
            <a:r>
              <a:rPr lang="cs-CZ" dirty="0" smtClean="0"/>
              <a:t>Jsme uprostřed pouště, v neznámé zemi, nevíme co nás čeká, máme žízeň…</a:t>
            </a:r>
          </a:p>
          <a:p>
            <a:r>
              <a:rPr lang="cs-CZ" dirty="0" smtClean="0"/>
              <a:t>Jak se cítíme, jak budeme reagovat? </a:t>
            </a:r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286000"/>
            <a:ext cx="2579825" cy="3461657"/>
          </a:xfrm>
        </p:spPr>
      </p:pic>
    </p:spTree>
    <p:extLst>
      <p:ext uri="{BB962C8B-B14F-4D97-AF65-F5344CB8AC3E}">
        <p14:creationId xmlns:p14="http://schemas.microsoft.com/office/powerpoint/2010/main" val="15516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frustrace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7" y="2194944"/>
            <a:ext cx="5455050" cy="4114416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frustrace</a:t>
            </a:r>
            <a:r>
              <a:rPr lang="cs-CZ" dirty="0"/>
              <a:t> – (z lat. </a:t>
            </a:r>
            <a:r>
              <a:rPr lang="cs-CZ" dirty="0" err="1"/>
              <a:t>frustratio</a:t>
            </a:r>
            <a:r>
              <a:rPr lang="cs-CZ" dirty="0"/>
              <a:t> = </a:t>
            </a:r>
            <a:r>
              <a:rPr lang="cs-CZ" dirty="0" smtClean="0"/>
              <a:t>klamání)</a:t>
            </a:r>
            <a:br>
              <a:rPr lang="cs-CZ" dirty="0" smtClean="0"/>
            </a:br>
            <a:r>
              <a:rPr lang="cs-CZ" dirty="0" smtClean="0"/>
              <a:t>pojem </a:t>
            </a:r>
            <a:r>
              <a:rPr lang="cs-CZ" dirty="0"/>
              <a:t>používaný ve dvou významech: 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 jako situace, v níž je motivovanému, zacílenému chování jedince postavena fyzická nebo </a:t>
            </a:r>
            <a:r>
              <a:rPr lang="cs-CZ" dirty="0" smtClean="0"/>
              <a:t>psychická </a:t>
            </a:r>
            <a:r>
              <a:rPr lang="cs-CZ" dirty="0"/>
              <a:t>překážka v dosažení cíle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i zákaz, vnitřní zábrana), resp. je redukována nebo zcela eliminována očekávaná </a:t>
            </a:r>
            <a:r>
              <a:rPr lang="cs-CZ" dirty="0" smtClean="0"/>
              <a:t>odměna.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 jako psych. </a:t>
            </a:r>
            <a:r>
              <a:rPr lang="cs-CZ" dirty="0" smtClean="0"/>
              <a:t>stav, </a:t>
            </a:r>
            <a:r>
              <a:rPr lang="cs-CZ" dirty="0"/>
              <a:t>který je důsledkem výše uvedené situace. </a:t>
            </a:r>
            <a:endParaRPr lang="cs-CZ" dirty="0" smtClean="0"/>
          </a:p>
          <a:p>
            <a:r>
              <a:rPr lang="cs-CZ" dirty="0" smtClean="0"/>
              <a:t>Dlouhotrvající frustrace</a:t>
            </a:r>
            <a:r>
              <a:rPr lang="cs-CZ" dirty="0"/>
              <a:t> může vést ke strádání, </a:t>
            </a:r>
            <a:r>
              <a:rPr lang="cs-CZ" dirty="0" smtClean="0"/>
              <a:t>deprivaci, </a:t>
            </a:r>
            <a:r>
              <a:rPr lang="cs-CZ" dirty="0"/>
              <a:t>s </a:t>
            </a:r>
            <a:r>
              <a:rPr lang="cs-CZ" dirty="0" smtClean="0"/>
              <a:t>významnými </a:t>
            </a:r>
            <a:r>
              <a:rPr lang="cs-CZ" dirty="0"/>
              <a:t>důsledky pro zdraví frustrovaného </a:t>
            </a:r>
            <a:r>
              <a:rPr lang="cs-CZ" dirty="0" smtClean="0"/>
              <a:t>jedince.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010" y="2194944"/>
            <a:ext cx="3081713" cy="4114415"/>
          </a:xfrm>
        </p:spPr>
      </p:pic>
    </p:spTree>
    <p:extLst>
      <p:ext uri="{BB962C8B-B14F-4D97-AF65-F5344CB8AC3E}">
        <p14:creationId xmlns:p14="http://schemas.microsoft.com/office/powerpoint/2010/main" val="32772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reakce na frustraci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2084831"/>
            <a:ext cx="2824777" cy="409248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062549" y="2084831"/>
            <a:ext cx="7119257" cy="4224529"/>
          </a:xfrm>
        </p:spPr>
        <p:txBody>
          <a:bodyPr>
            <a:normAutofit/>
          </a:bodyPr>
          <a:lstStyle/>
          <a:p>
            <a:r>
              <a:rPr lang="cs-CZ" dirty="0" smtClean="0"/>
              <a:t>Přirozené reakce:</a:t>
            </a:r>
          </a:p>
          <a:p>
            <a:r>
              <a:rPr lang="cs-CZ" b="1" dirty="0" smtClean="0"/>
              <a:t>Agrese</a:t>
            </a:r>
            <a:r>
              <a:rPr lang="cs-CZ" dirty="0" smtClean="0"/>
              <a:t>, která </a:t>
            </a:r>
            <a:r>
              <a:rPr lang="cs-CZ" dirty="0" smtClean="0"/>
              <a:t>může přejít do </a:t>
            </a:r>
            <a:r>
              <a:rPr lang="cs-CZ" b="1" dirty="0" smtClean="0"/>
              <a:t>apatie. </a:t>
            </a:r>
          </a:p>
          <a:p>
            <a:r>
              <a:rPr lang="cs-CZ" b="1" dirty="0" smtClean="0"/>
              <a:t>Regrese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sestup na </a:t>
            </a:r>
            <a:r>
              <a:rPr lang="cs-CZ" dirty="0"/>
              <a:t>nižší vývojovou úroveň provázený </a:t>
            </a:r>
            <a:r>
              <a:rPr lang="cs-CZ" dirty="0" err="1"/>
              <a:t>primitivizací</a:t>
            </a:r>
            <a:r>
              <a:rPr lang="cs-CZ" dirty="0"/>
              <a:t> chování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Fixace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s</a:t>
            </a:r>
            <a:r>
              <a:rPr lang="cs-CZ" dirty="0" err="1" smtClean="0"/>
              <a:t>tereotypizace</a:t>
            </a:r>
            <a:r>
              <a:rPr lang="cs-CZ" dirty="0" smtClean="0"/>
              <a:t> chování, </a:t>
            </a:r>
            <a:r>
              <a:rPr lang="cs-CZ" dirty="0"/>
              <a:t>jako </a:t>
            </a:r>
            <a:r>
              <a:rPr lang="cs-CZ" dirty="0" smtClean="0"/>
              <a:t>reakce </a:t>
            </a:r>
            <a:r>
              <a:rPr lang="cs-CZ" dirty="0"/>
              <a:t>redukující úzkost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Jaké jsou vaše reakce na frustraci?</a:t>
            </a:r>
          </a:p>
          <a:p>
            <a:r>
              <a:rPr lang="cs-CZ" dirty="0" smtClean="0"/>
              <a:t>Jaké jsou nadpřirozené reakce?</a:t>
            </a:r>
          </a:p>
          <a:p>
            <a:r>
              <a:rPr lang="cs-CZ" dirty="0" smtClean="0"/>
              <a:t>Co odpověděl Bůh Mojžíšovi?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5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reagovat na frustraci božím způsobem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63486"/>
            <a:ext cx="9720071" cy="45458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Hospodin </a:t>
            </a:r>
            <a:r>
              <a:rPr lang="cs-CZ" sz="2400" dirty="0"/>
              <a:t>Mojžíšovi řekl: „Vyjdi před lid. Vezmi s sebou některé z izraelských starších. Také hůl, kterou jsi udeřil do Nilu, si vezmi do ruky a jdi. Já tam budu stát před tebou na skále na </a:t>
            </a:r>
            <a:r>
              <a:rPr lang="cs-CZ" sz="2400" dirty="0" err="1"/>
              <a:t>Chorébu</a:t>
            </a:r>
            <a:r>
              <a:rPr lang="cs-CZ" sz="2400" dirty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Vyjdi </a:t>
            </a:r>
            <a:r>
              <a:rPr lang="cs-CZ" sz="2400" b="1" dirty="0" smtClean="0"/>
              <a:t>před lid</a:t>
            </a:r>
            <a:r>
              <a:rPr lang="cs-CZ" sz="2400" dirty="0" smtClean="0"/>
              <a:t>, neschovávej se, otevři se, dej se druhým poznat…</a:t>
            </a:r>
          </a:p>
          <a:p>
            <a:pPr marL="0" indent="0">
              <a:buNone/>
            </a:pPr>
            <a:r>
              <a:rPr lang="cs-CZ" sz="2400" b="1" dirty="0"/>
              <a:t>Vezmi s </a:t>
            </a:r>
            <a:r>
              <a:rPr lang="cs-CZ" sz="2400" b="1" dirty="0" smtClean="0"/>
              <a:t>sebou, </a:t>
            </a:r>
            <a:r>
              <a:rPr lang="cs-CZ" sz="2400" dirty="0" smtClean="0"/>
              <a:t>nebuď v tom sám, požádej o pomoc a podporu…</a:t>
            </a:r>
          </a:p>
          <a:p>
            <a:pPr marL="0" indent="0">
              <a:buNone/>
            </a:pPr>
            <a:r>
              <a:rPr lang="cs-CZ" sz="2400" b="1" dirty="0" smtClean="0"/>
              <a:t>Vezmi </a:t>
            </a:r>
            <a:r>
              <a:rPr lang="cs-CZ" sz="2400" b="1" dirty="0"/>
              <a:t>do </a:t>
            </a:r>
            <a:r>
              <a:rPr lang="cs-CZ" sz="2400" b="1" dirty="0" smtClean="0"/>
              <a:t>ruky hůl, kterou si udeřil do Nilu, </a:t>
            </a:r>
            <a:r>
              <a:rPr lang="cs-CZ" sz="2400" dirty="0" smtClean="0"/>
              <a:t>uchop svoji autoritu, kterou ti Bůh svěřil; aktivuj potenciál, který Bůh do tebe vložil; dej prostor Duchu svatému. </a:t>
            </a:r>
          </a:p>
          <a:p>
            <a:pPr marL="0" indent="0">
              <a:buNone/>
            </a:pPr>
            <a:r>
              <a:rPr lang="cs-CZ" sz="2400" dirty="0" err="1" smtClean="0"/>
              <a:t>Choreb</a:t>
            </a:r>
            <a:r>
              <a:rPr lang="cs-CZ" sz="2400" dirty="0" smtClean="0"/>
              <a:t> znamená </a:t>
            </a:r>
            <a:r>
              <a:rPr lang="cs-CZ" sz="2400" dirty="0"/>
              <a:t>pustý, </a:t>
            </a:r>
            <a:r>
              <a:rPr lang="cs-CZ" sz="2400" dirty="0" smtClean="0"/>
              <a:t>vyprahlý, suchý…</a:t>
            </a:r>
          </a:p>
          <a:p>
            <a:pPr marL="0" indent="0">
              <a:buNone/>
            </a:pPr>
            <a:r>
              <a:rPr lang="cs-CZ" sz="2400" dirty="0" smtClean="0"/>
              <a:t>BŮH JE UPROSTŘD KAŽDÉ FRUSTRACE, JDE PŘED TEBOU A PŘIRAVUJE VÝCHODISKO, MÁ NADHLED A JE PRO TEBE JISTOTOTOU V NEJISTOTĚ NA KAŽDÉM PŮSTÉM, VYPRAHLÉM, SUCHÉM MÍSTĚ. </a:t>
            </a:r>
          </a:p>
          <a:p>
            <a:pPr marL="0" indent="0">
              <a:buNone/>
            </a:pPr>
            <a:r>
              <a:rPr lang="cs-CZ" sz="2400" dirty="0" smtClean="0"/>
              <a:t>Každý z nás má autoritu na BOŽÍ POKYN udeřit do skály, aby z ní vytryskla voda.</a:t>
            </a:r>
          </a:p>
          <a:p>
            <a:pPr marL="0" indent="0">
              <a:buNone/>
            </a:pPr>
            <a:r>
              <a:rPr lang="cs-CZ" sz="2400" b="1" dirty="0" smtClean="0"/>
              <a:t> </a:t>
            </a:r>
          </a:p>
          <a:p>
            <a:endParaRPr lang="cs-CZ" sz="24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5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DVĚ dimenze BOJE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92331" y="1776549"/>
            <a:ext cx="6100355" cy="465037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Každý z nás bojuje, neustále jsme konfrontování se svým </a:t>
            </a:r>
            <a:r>
              <a:rPr lang="cs-CZ" dirty="0" err="1" smtClean="0"/>
              <a:t>Amálekem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Existuje v</a:t>
            </a:r>
            <a:r>
              <a:rPr lang="cs-CZ" dirty="0" smtClean="0"/>
              <a:t>iditelná a skrytá úroveň boje.</a:t>
            </a:r>
          </a:p>
          <a:p>
            <a:r>
              <a:rPr lang="cs-CZ" dirty="0" smtClean="0"/>
              <a:t>Potřebujeme vědět kde je naše místo, kdy být aktivní v dané dimenzi boje, jakým způsobem se zapojit. </a:t>
            </a:r>
          </a:p>
          <a:p>
            <a:r>
              <a:rPr lang="cs-CZ" dirty="0" smtClean="0"/>
              <a:t>Obě úrovně jsou navzájem propojené.</a:t>
            </a:r>
          </a:p>
          <a:p>
            <a:r>
              <a:rPr lang="cs-CZ" dirty="0" smtClean="0"/>
              <a:t>Nebojujme sami, při uplatňování duchovní autority se potřebujeme pevně usadit v Ježíši a dovolit druhým, aby byli pro nás oporou. Takto můžeme vytrvat a zažít vítězství. </a:t>
            </a:r>
          </a:p>
          <a:p>
            <a:r>
              <a:rPr lang="cs-CZ" dirty="0" smtClean="0"/>
              <a:t>Mojžíš se modlil a Jozue bojoval. Výsledky našeho duchovního zápasu můžeme uvidět na nečekaných místech.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866" y="702782"/>
            <a:ext cx="3171333" cy="5724144"/>
          </a:xfrm>
        </p:spPr>
      </p:pic>
    </p:spTree>
    <p:extLst>
      <p:ext uri="{BB962C8B-B14F-4D97-AF65-F5344CB8AC3E}">
        <p14:creationId xmlns:p14="http://schemas.microsoft.com/office/powerpoint/2010/main" val="37077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Hluboké je nitro člověka i jeho srdce </a:t>
            </a:r>
            <a:br>
              <a:rPr lang="cs-CZ" dirty="0" smtClean="0"/>
            </a:br>
            <a:r>
              <a:rPr lang="cs-CZ" sz="2000" dirty="0" smtClean="0"/>
              <a:t>žalm 64, 7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Bedlivě </a:t>
            </a:r>
            <a:r>
              <a:rPr lang="cs-CZ" dirty="0"/>
              <a:t>dodržujte každý příkaz, který ti dnes přikazuji, abyste zůstali naživu, rozmnožili se a obsadili zemi, kterou přísežně přislíbil Hospodin vašim </a:t>
            </a:r>
            <a:r>
              <a:rPr lang="cs-CZ" dirty="0" smtClean="0"/>
              <a:t>otcům. Připomínej </a:t>
            </a:r>
            <a:r>
              <a:rPr lang="cs-CZ" dirty="0"/>
              <a:t>si celou tu cestu, kterou tě Hospodin, tvůj Bůh, vodil po čtyřicet let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poušti, aby tě pokořil a vyzkoušel a poznal, co je v tvém srdci, zda budeš dbát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jeho přikázání, či </a:t>
            </a:r>
            <a:r>
              <a:rPr lang="cs-CZ" dirty="0" smtClean="0"/>
              <a:t>nikoli. Pokořoval </a:t>
            </a:r>
            <a:r>
              <a:rPr lang="cs-CZ" dirty="0"/>
              <a:t>tě a nechal tě hladovět, potom ti dával jíst manu, kterou jsi neznal a kterou neznali ani tvoji otcové. Tak ti dával poznat, že člověk nežije pouze chlebem, ale že člověk žije vším, co vychází z Hospodinových </a:t>
            </a:r>
            <a:r>
              <a:rPr lang="cs-CZ" dirty="0" smtClean="0"/>
              <a:t>úst. Po </a:t>
            </a:r>
            <a:r>
              <a:rPr lang="cs-CZ" dirty="0"/>
              <a:t>těch čtyřicet let tvůj šat na tobě </a:t>
            </a:r>
            <a:r>
              <a:rPr lang="cs-CZ" dirty="0" err="1"/>
              <a:t>nezvetšel</a:t>
            </a:r>
            <a:r>
              <a:rPr lang="cs-CZ" dirty="0"/>
              <a:t> a noha ti </a:t>
            </a:r>
            <a:r>
              <a:rPr lang="cs-CZ" dirty="0" smtClean="0"/>
              <a:t>neotekla. Uznej </a:t>
            </a:r>
            <a:r>
              <a:rPr lang="cs-CZ" dirty="0"/>
              <a:t>tedy ve svém srdci, že tě Hospodin, tvůj Bůh, vychovával, jako vychovává muž svého </a:t>
            </a:r>
            <a:r>
              <a:rPr lang="cs-CZ" dirty="0" smtClean="0"/>
              <a:t>syna. Proto </a:t>
            </a:r>
            <a:r>
              <a:rPr lang="cs-CZ" dirty="0"/>
              <a:t>budeš dbát na přikázání Hospodina, svého Boha, chodit po jeho cestách a jeho se </a:t>
            </a:r>
            <a:r>
              <a:rPr lang="cs-CZ" dirty="0" smtClean="0"/>
              <a:t>bát. Vždyť </a:t>
            </a:r>
            <a:r>
              <a:rPr lang="cs-CZ" dirty="0"/>
              <a:t>Hospodin, tvůj Bůh, tě uvádí do dobré země, do země s potoky plnými vody, s prameny vod propastných tůní, vyvěrajícími na pláni i v </a:t>
            </a:r>
            <a:r>
              <a:rPr lang="cs-CZ" dirty="0" smtClean="0"/>
              <a:t>pohoří…</a:t>
            </a:r>
          </a:p>
          <a:p>
            <a:r>
              <a:rPr lang="cs-CZ" b="1" dirty="0"/>
              <a:t>Deuteronomium </a:t>
            </a:r>
            <a:r>
              <a:rPr lang="cs-CZ" b="1" dirty="0" smtClean="0"/>
              <a:t>8, 1- 7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frustrace a s ní spojenou bolestí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39" y="2286000"/>
            <a:ext cx="2846696" cy="4022725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10742" y="2285999"/>
            <a:ext cx="7223761" cy="402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Frustrace a bolest</a:t>
            </a:r>
            <a:r>
              <a:rPr lang="cs-CZ" b="1" dirty="0" smtClean="0"/>
              <a:t> je nevyhnutelnou součástí našeho duchovního růstu, který úzce souvisí s proměnou srdce.</a:t>
            </a:r>
          </a:p>
          <a:p>
            <a:pPr marL="0" indent="0">
              <a:buNone/>
            </a:pPr>
            <a:r>
              <a:rPr lang="cs-CZ" dirty="0" smtClean="0"/>
              <a:t>Pomáhá nám uvědomit si, že není něco v pořádku a je to potřeba napravit.</a:t>
            </a:r>
          </a:p>
          <a:p>
            <a:pPr marL="0" indent="0">
              <a:buNone/>
            </a:pPr>
            <a:r>
              <a:rPr lang="cs-CZ" dirty="0" smtClean="0"/>
              <a:t>Upozorňuje nás na nebezpečné situace, které ohrožují náš život.</a:t>
            </a:r>
          </a:p>
          <a:p>
            <a:pPr marL="0" indent="0">
              <a:buNone/>
            </a:pPr>
            <a:r>
              <a:rPr lang="cs-CZ" dirty="0" smtClean="0"/>
              <a:t>Motivuje nás ke změně a vyhledání pomoci. </a:t>
            </a:r>
          </a:p>
          <a:p>
            <a:pPr marL="0" indent="0">
              <a:buNone/>
            </a:pPr>
            <a:r>
              <a:rPr lang="cs-CZ" dirty="0" smtClean="0"/>
              <a:t>Vede nás k uvědomění nutnosti podstoupit proces uzdravení, </a:t>
            </a:r>
            <a:br>
              <a:rPr lang="cs-CZ" dirty="0" smtClean="0"/>
            </a:br>
            <a:r>
              <a:rPr lang="cs-CZ" dirty="0" smtClean="0"/>
              <a:t>i když může být nepříjemný. </a:t>
            </a:r>
          </a:p>
          <a:p>
            <a:pPr marL="0" indent="0">
              <a:buNone/>
            </a:pPr>
            <a:r>
              <a:rPr lang="cs-CZ" b="1" dirty="0" smtClean="0"/>
              <a:t>Nepotlačujme bolest, dovolme jí, aby splnila svůj účel </a:t>
            </a:r>
            <a:br>
              <a:rPr lang="cs-CZ" b="1" dirty="0" smtClean="0"/>
            </a:br>
            <a:r>
              <a:rPr lang="cs-CZ" b="1" dirty="0" smtClean="0"/>
              <a:t>a pomohla nám vypořádat se s frustrací BOŽÍM ZPŮSOBEM.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0840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3368</TotalTime>
  <Words>1283</Words>
  <Application>Microsoft Office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Integrál</vt:lpstr>
      <vt:lpstr>Bolest a frustrace    </vt:lpstr>
      <vt:lpstr>Exodus 17 </vt:lpstr>
      <vt:lpstr>Na cestě</vt:lpstr>
      <vt:lpstr>frustrace </vt:lpstr>
      <vt:lpstr> reakce na frustraci </vt:lpstr>
      <vt:lpstr>Jak reagovat na frustraci božím způsobem</vt:lpstr>
      <vt:lpstr>DVĚ dimenze BOJE  </vt:lpstr>
      <vt:lpstr>Hluboké je nitro člověka i jeho srdce  žalm 64, 7</vt:lpstr>
      <vt:lpstr>Potenciál frustrace a s ní spojenou bolestí</vt:lpstr>
      <vt:lpstr>Jakub 1, 2-4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Naplnění vize krok za krokem</dc:title>
  <dc:creator>Kaňka Josef</dc:creator>
  <cp:lastModifiedBy>Kaňka Josef</cp:lastModifiedBy>
  <cp:revision>87</cp:revision>
  <dcterms:created xsi:type="dcterms:W3CDTF">2021-02-06T18:27:35Z</dcterms:created>
  <dcterms:modified xsi:type="dcterms:W3CDTF">2021-05-02T06:16:56Z</dcterms:modified>
</cp:coreProperties>
</file>