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70" r:id="rId4"/>
    <p:sldId id="269" r:id="rId5"/>
    <p:sldId id="260" r:id="rId6"/>
    <p:sldId id="266" r:id="rId7"/>
    <p:sldId id="261" r:id="rId8"/>
    <p:sldId id="262" r:id="rId9"/>
    <p:sldId id="263" r:id="rId10"/>
    <p:sldId id="257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4960137"/>
            <a:ext cx="7942217" cy="1463040"/>
          </a:xfrm>
        </p:spPr>
        <p:txBody>
          <a:bodyPr>
            <a:normAutofit/>
          </a:bodyPr>
          <a:lstStyle/>
          <a:p>
            <a:pPr algn="l"/>
            <a:r>
              <a:rPr lang="pl-PL" sz="3200" dirty="0" smtClean="0"/>
              <a:t>Slova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20. 9. 2020 </a:t>
            </a:r>
          </a:p>
          <a:p>
            <a:r>
              <a:rPr lang="cs-CZ" dirty="0" smtClean="0"/>
              <a:t>Žďár nad Sázavou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16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na počátku bylo slovo  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83771" y="1923393"/>
            <a:ext cx="6988629" cy="4385967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cs-CZ" sz="2000" dirty="0" smtClean="0"/>
              <a:t>	</a:t>
            </a:r>
            <a:r>
              <a:rPr lang="cs-CZ" sz="2800" dirty="0" smtClean="0"/>
              <a:t>Bůh tvoří slovem. </a:t>
            </a:r>
          </a:p>
          <a:p>
            <a:pPr algn="just">
              <a:buNone/>
            </a:pPr>
            <a:r>
              <a:rPr lang="cs-CZ" sz="2800" dirty="0" smtClean="0"/>
              <a:t>	Naše víra byla probuzena slovem. </a:t>
            </a:r>
          </a:p>
          <a:p>
            <a:pPr algn="just">
              <a:buNone/>
            </a:pPr>
            <a:r>
              <a:rPr lang="cs-CZ" sz="2800" dirty="0" smtClean="0"/>
              <a:t>	Evangelium se šíří slovy. </a:t>
            </a:r>
          </a:p>
          <a:p>
            <a:pPr algn="just">
              <a:buNone/>
            </a:pPr>
            <a:r>
              <a:rPr lang="cs-CZ" sz="2800" dirty="0" smtClean="0"/>
              <a:t>	Znovuzrodili jsem se, když jsem vyznali svými ústy Ježíš jako svého PÁNA. </a:t>
            </a:r>
          </a:p>
          <a:p>
            <a:pPr algn="just">
              <a:buNone/>
            </a:pPr>
            <a:r>
              <a:rPr lang="cs-CZ" sz="2800" dirty="0" smtClean="0"/>
              <a:t>	Lásku si  vyznáváme slovy.</a:t>
            </a:r>
          </a:p>
          <a:p>
            <a:pPr algn="just">
              <a:buNone/>
            </a:pPr>
            <a:r>
              <a:rPr lang="cs-CZ" sz="2800" dirty="0" smtClean="0"/>
              <a:t>	Náš duch se sytí BOŽÍM SLOVEM.</a:t>
            </a:r>
          </a:p>
          <a:p>
            <a:pPr algn="just">
              <a:buNone/>
            </a:pPr>
            <a:r>
              <a:rPr lang="cs-CZ" sz="2800" dirty="0" smtClean="0"/>
              <a:t>Jak Ježíš reagoval na tlak ve svém životě?</a:t>
            </a:r>
          </a:p>
          <a:p>
            <a:pPr algn="just">
              <a:buNone/>
            </a:pPr>
            <a:endParaRPr lang="cs-CZ" sz="2800" dirty="0" smtClean="0"/>
          </a:p>
          <a:p>
            <a:pPr algn="just">
              <a:buNone/>
            </a:pPr>
            <a:r>
              <a:rPr lang="cs-CZ" sz="3200" dirty="0" smtClean="0"/>
              <a:t>	</a:t>
            </a:r>
          </a:p>
          <a:p>
            <a:pPr algn="just">
              <a:buNone/>
            </a:pPr>
            <a:r>
              <a:rPr lang="cs-CZ" sz="2000" dirty="0" smtClean="0"/>
              <a:t>	</a:t>
            </a:r>
            <a:endParaRPr lang="cs-CZ" sz="2000" dirty="0"/>
          </a:p>
        </p:txBody>
      </p:sp>
      <p:pic>
        <p:nvPicPr>
          <p:cNvPr id="5" name="Zástupný symbol pro obsah 4" descr="5e016f0217271f0bc306321d3c67f2c0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213834" y="1938907"/>
            <a:ext cx="3442159" cy="45652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slovo zabíjí 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62150" y="1860331"/>
            <a:ext cx="6975564" cy="479271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cs-CZ" dirty="0" smtClean="0"/>
              <a:t>	</a:t>
            </a:r>
            <a:r>
              <a:rPr lang="cs-CZ" sz="2600" dirty="0" smtClean="0"/>
              <a:t>Slovo má jen dvojí účinek buď vede k životu nebo </a:t>
            </a:r>
            <a:br>
              <a:rPr lang="cs-CZ" sz="2600" dirty="0" smtClean="0"/>
            </a:br>
            <a:r>
              <a:rPr lang="cs-CZ" sz="2600" dirty="0" smtClean="0"/>
              <a:t>ke smrti a nikdy se nenavrátí s prázdnou. </a:t>
            </a:r>
          </a:p>
          <a:p>
            <a:pPr>
              <a:lnSpc>
                <a:spcPct val="120000"/>
              </a:lnSpc>
              <a:buNone/>
            </a:pPr>
            <a:r>
              <a:rPr lang="cs-CZ" sz="2600" dirty="0" smtClean="0"/>
              <a:t>	Co svými slovy zaséváme to taky sklízíme. </a:t>
            </a:r>
          </a:p>
          <a:p>
            <a:pPr>
              <a:lnSpc>
                <a:spcPct val="120000"/>
              </a:lnSpc>
              <a:buNone/>
            </a:pPr>
            <a:r>
              <a:rPr lang="cs-CZ" sz="2600" dirty="0" smtClean="0"/>
              <a:t>	Jakými slovy se plníme, tak bude vypadat i náš  život. Co necháme růst ve svém životě, to budeme sklízet.</a:t>
            </a:r>
          </a:p>
          <a:p>
            <a:pPr>
              <a:lnSpc>
                <a:spcPct val="120000"/>
              </a:lnSpc>
              <a:buNone/>
            </a:pPr>
            <a:r>
              <a:rPr lang="cs-CZ" sz="2600" dirty="0" smtClean="0"/>
              <a:t>	Svými slovy můžeme probouzet potenciál nebo ho ničit, můžeme křísit život nebo vraždit. </a:t>
            </a:r>
          </a:p>
          <a:p>
            <a:pPr>
              <a:lnSpc>
                <a:spcPct val="120000"/>
              </a:lnSpc>
              <a:buNone/>
            </a:pPr>
            <a:r>
              <a:rPr lang="cs-CZ" sz="2600" dirty="0" smtClean="0"/>
              <a:t>	Jak vypadá zahrada tvého života a jak chutná tvoje ovoce?</a:t>
            </a:r>
          </a:p>
        </p:txBody>
      </p:sp>
      <p:pic>
        <p:nvPicPr>
          <p:cNvPr id="7" name="Zástupný symbol pro obsah 6" descr="6fa1654e0ee3d57ad30ccf0a8f763e7b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898526" y="909922"/>
            <a:ext cx="3686732" cy="52163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Teď a tady tvoříš novou skutečnost   </a:t>
            </a:r>
            <a:endParaRPr lang="cs-CZ" sz="3200" dirty="0"/>
          </a:p>
        </p:txBody>
      </p:sp>
      <p:pic>
        <p:nvPicPr>
          <p:cNvPr id="6" name="Zástupný symbol pro obsah 5" descr="42e5eebd6c6bbed2502215359b205dae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06275" y="2064088"/>
            <a:ext cx="5410119" cy="39110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6416566" y="2065283"/>
            <a:ext cx="4327634" cy="424407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	Amen, pravím vám, že kdo by </a:t>
            </a:r>
            <a:r>
              <a:rPr lang="cs-CZ" b="1" dirty="0" smtClean="0"/>
              <a:t>řekl</a:t>
            </a:r>
            <a:r>
              <a:rPr lang="cs-CZ" dirty="0" smtClean="0"/>
              <a:t> této hoře: "Zvedni se a vrhni se do moře" a nezapochyboval by ve svém srdci, ale věřil by, že co říká, se děje, bude to mít.</a:t>
            </a:r>
          </a:p>
          <a:p>
            <a:r>
              <a:rPr lang="cs-CZ" sz="1800" dirty="0" smtClean="0"/>
              <a:t>Marek 11:23</a:t>
            </a:r>
          </a:p>
          <a:p>
            <a:r>
              <a:rPr lang="cs-CZ" dirty="0" smtClean="0"/>
              <a:t>Nyní vás svěřuji Bohu a </a:t>
            </a:r>
            <a:r>
              <a:rPr lang="cs-CZ" b="1" dirty="0" smtClean="0"/>
              <a:t>slovu</a:t>
            </a:r>
            <a:r>
              <a:rPr lang="cs-CZ" dirty="0" smtClean="0"/>
              <a:t> jeho milosti, které má moc vás proměnit a dát vám podíl</a:t>
            </a:r>
            <a:r>
              <a:rPr lang="cs-CZ" b="1" dirty="0" smtClean="0"/>
              <a:t> </a:t>
            </a:r>
            <a:r>
              <a:rPr lang="cs-CZ" dirty="0" smtClean="0"/>
              <a:t>mezi všemi, kdo jsou posvěceni. </a:t>
            </a:r>
          </a:p>
          <a:p>
            <a:r>
              <a:rPr lang="cs-CZ" sz="1800" dirty="0" smtClean="0"/>
              <a:t>Skutky 20, 32</a:t>
            </a:r>
          </a:p>
          <a:p>
            <a:pPr algn="just"/>
            <a:endParaRPr lang="cs-CZ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1167872" cy="1499616"/>
          </a:xfrm>
        </p:spPr>
        <p:txBody>
          <a:bodyPr>
            <a:normAutofit/>
          </a:bodyPr>
          <a:lstStyle/>
          <a:p>
            <a:r>
              <a:rPr lang="cs-CZ" sz="3100" dirty="0" smtClean="0"/>
              <a:t>Židům 13, 15 – 16</a:t>
            </a:r>
            <a:br>
              <a:rPr lang="cs-CZ" sz="3100" dirty="0" smtClean="0"/>
            </a:b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1600" dirty="0" smtClean="0"/>
              <a:t>studijní, kralický, ekumenický</a:t>
            </a:r>
            <a:endParaRPr lang="cs-CZ" sz="1600" dirty="0"/>
          </a:p>
        </p:txBody>
      </p:sp>
      <p:pic>
        <p:nvPicPr>
          <p:cNvPr id="5" name="Zástupný symbol pro obsah 4" descr="e38f69a5cc6d512a0aa165a2bd006fba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765628" y="533629"/>
            <a:ext cx="3005138" cy="57491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56745" y="2081048"/>
            <a:ext cx="7756634" cy="4493172"/>
          </a:xfrm>
        </p:spPr>
        <p:txBody>
          <a:bodyPr>
            <a:noAutofit/>
          </a:bodyPr>
          <a:lstStyle/>
          <a:p>
            <a:pPr algn="just"/>
            <a:r>
              <a:rPr lang="cs-CZ" sz="2800" dirty="0" smtClean="0"/>
              <a:t>Skrze něho přinášejme Bohu stále oběť chvály, to jest ovoce rtů, vyznávajících jeho jméno. </a:t>
            </a:r>
          </a:p>
          <a:p>
            <a:pPr algn="just"/>
            <a:endParaRPr lang="cs-CZ" sz="2800" dirty="0" smtClean="0"/>
          </a:p>
          <a:p>
            <a:pPr algn="just"/>
            <a:r>
              <a:rPr lang="cs-CZ" sz="2800" dirty="0" smtClean="0"/>
              <a:t>Protož skrze něho obětujme Bohu oběť chvály vždycky, to jest ovoce rtů, oslavujících jméno jeho.</a:t>
            </a:r>
          </a:p>
          <a:p>
            <a:pPr algn="just"/>
            <a:endParaRPr lang="cs-CZ" sz="2800" dirty="0" smtClean="0"/>
          </a:p>
          <a:p>
            <a:pPr algn="just"/>
            <a:r>
              <a:rPr lang="cs-CZ" sz="2800" dirty="0" smtClean="0"/>
              <a:t>Přinášejme tedy skrze Ježíše stále oběť chvály Bohu; naše rty nechť vyznávají jeho jméno.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Bez lásky láska není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24126" y="1923393"/>
            <a:ext cx="5502797" cy="438596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itchFamily="2" charset="2"/>
              <a:buChar char="v"/>
            </a:pPr>
            <a:r>
              <a:rPr lang="cs-CZ" sz="3200" dirty="0" smtClean="0"/>
              <a:t>   Ježíšova dokonalá láska</a:t>
            </a:r>
          </a:p>
          <a:p>
            <a:pPr>
              <a:lnSpc>
                <a:spcPct val="100000"/>
              </a:lnSpc>
              <a:buFont typeface="Wingdings" pitchFamily="2" charset="2"/>
              <a:buChar char="v"/>
            </a:pPr>
            <a:r>
              <a:rPr lang="cs-CZ" sz="3200" dirty="0" smtClean="0"/>
              <a:t>   Slovo pravdy</a:t>
            </a:r>
          </a:p>
          <a:p>
            <a:pPr>
              <a:lnSpc>
                <a:spcPct val="100000"/>
              </a:lnSpc>
              <a:buFont typeface="Wingdings" pitchFamily="2" charset="2"/>
              <a:buChar char="v"/>
            </a:pPr>
            <a:r>
              <a:rPr lang="cs-CZ" sz="3200" dirty="0" smtClean="0"/>
              <a:t>   </a:t>
            </a:r>
            <a:r>
              <a:rPr lang="cs-CZ" sz="3200" b="1" dirty="0" smtClean="0"/>
              <a:t>Víra</a:t>
            </a:r>
          </a:p>
          <a:p>
            <a:pPr>
              <a:lnSpc>
                <a:spcPct val="100000"/>
              </a:lnSpc>
              <a:buFont typeface="Wingdings" pitchFamily="2" charset="2"/>
              <a:buChar char="v"/>
            </a:pPr>
            <a:r>
              <a:rPr lang="cs-CZ" sz="3200" dirty="0" smtClean="0"/>
              <a:t>   Důvěra</a:t>
            </a:r>
          </a:p>
          <a:p>
            <a:pPr>
              <a:lnSpc>
                <a:spcPct val="100000"/>
              </a:lnSpc>
              <a:buFont typeface="Wingdings" pitchFamily="2" charset="2"/>
              <a:buChar char="v"/>
            </a:pPr>
            <a:r>
              <a:rPr lang="cs-CZ" sz="3200" dirty="0" smtClean="0"/>
              <a:t>   Láska člověka</a:t>
            </a:r>
          </a:p>
          <a:p>
            <a:pPr>
              <a:lnSpc>
                <a:spcPct val="100000"/>
              </a:lnSpc>
              <a:buFont typeface="Wingdings" pitchFamily="2" charset="2"/>
              <a:buChar char="v"/>
            </a:pPr>
            <a:r>
              <a:rPr lang="cs-CZ" sz="3200" dirty="0" smtClean="0"/>
              <a:t>   Skutky lásky</a:t>
            </a:r>
            <a:endParaRPr lang="cs-CZ" sz="3200" dirty="0"/>
          </a:p>
        </p:txBody>
      </p:sp>
      <p:pic>
        <p:nvPicPr>
          <p:cNvPr id="5" name="Zástupný symbol pro obsah 4" descr="e7446d9d8d2c8df1786e27f107ef3626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332397" y="567559"/>
            <a:ext cx="4049422" cy="56913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Nezapomínejme </a:t>
            </a:r>
            <a:br>
              <a:rPr lang="cs-CZ" dirty="0" smtClean="0"/>
            </a:br>
            <a:r>
              <a:rPr lang="cs-CZ" sz="2200" b="1" dirty="0" err="1" smtClean="0"/>
              <a:t>Koinonia</a:t>
            </a:r>
            <a:r>
              <a:rPr lang="cs-CZ" sz="2200" dirty="0" smtClean="0"/>
              <a:t> - přátelství, sdílení společného, splynutí….</a:t>
            </a:r>
            <a:endParaRPr lang="cs-CZ" sz="2200" dirty="0"/>
          </a:p>
        </p:txBody>
      </p:sp>
      <p:pic>
        <p:nvPicPr>
          <p:cNvPr id="5" name="Zástupný symbol pro obsah 4" descr="3279951d2ec0d4e8197eaf1ba47c90b2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00191" y="2065283"/>
            <a:ext cx="2287618" cy="42434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231932" y="2286000"/>
            <a:ext cx="8245366" cy="4023360"/>
          </a:xfrm>
        </p:spPr>
        <p:txBody>
          <a:bodyPr>
            <a:noAutofit/>
          </a:bodyPr>
          <a:lstStyle/>
          <a:p>
            <a:r>
              <a:rPr lang="cs-CZ" sz="2800" dirty="0" smtClean="0"/>
              <a:t>A nezapomínejte činit dobře a sdílet se </a:t>
            </a:r>
            <a:r>
              <a:rPr lang="cs-CZ" sz="2000" dirty="0" smtClean="0"/>
              <a:t>(prakticky si navzájem pomáhat)</a:t>
            </a:r>
            <a:r>
              <a:rPr lang="cs-CZ" sz="2800" dirty="0" smtClean="0"/>
              <a:t>, neboť takové oběti se Bohu líbí.</a:t>
            </a:r>
            <a:br>
              <a:rPr lang="cs-CZ" sz="2800" dirty="0" smtClean="0"/>
            </a:br>
            <a:endParaRPr lang="cs-CZ" sz="2800" dirty="0" smtClean="0"/>
          </a:p>
          <a:p>
            <a:r>
              <a:rPr lang="cs-CZ" sz="2800" dirty="0" smtClean="0"/>
              <a:t>Na účinnost pak a na sdílnost nezapomínejte; nebo v takových obětech zvláštní svou libost má Bůh.</a:t>
            </a:r>
            <a:br>
              <a:rPr lang="cs-CZ" sz="2800" dirty="0" smtClean="0"/>
            </a:br>
            <a:endParaRPr lang="cs-CZ" sz="2800" dirty="0" smtClean="0"/>
          </a:p>
          <a:p>
            <a:r>
              <a:rPr lang="cs-CZ" sz="2800" dirty="0" smtClean="0"/>
              <a:t>Nezapomínejme také na dobročinnost a štědrost, takové oběti se Bohu líbí.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4887941" cy="1499616"/>
          </a:xfrm>
        </p:spPr>
        <p:txBody>
          <a:bodyPr>
            <a:normAutofit/>
          </a:bodyPr>
          <a:lstStyle/>
          <a:p>
            <a:r>
              <a:rPr lang="cs-CZ" sz="4000" dirty="0" err="1" smtClean="0"/>
              <a:t>Covid</a:t>
            </a:r>
            <a:r>
              <a:rPr lang="cs-CZ" sz="4000" dirty="0" smtClean="0"/>
              <a:t> 19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24126" y="1959429"/>
            <a:ext cx="7189707" cy="4349931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 sz="2800" dirty="0" smtClean="0"/>
              <a:t>Proto ať se každý věrný </a:t>
            </a:r>
            <a:r>
              <a:rPr lang="cs-CZ" sz="2800" b="1" dirty="0" smtClean="0"/>
              <a:t>k tobě modlí </a:t>
            </a:r>
            <a:r>
              <a:rPr lang="cs-CZ" sz="2800" dirty="0" smtClean="0"/>
              <a:t>v čas, kdy lze tě ještě nalézt. I kdyby se vzdulo mocné vodstvo, </a:t>
            </a:r>
            <a:r>
              <a:rPr lang="cs-CZ" sz="2800" b="1" dirty="0" smtClean="0"/>
              <a:t>k němu nedosáhne</a:t>
            </a:r>
            <a:r>
              <a:rPr lang="cs-CZ" sz="2800" dirty="0" smtClean="0"/>
              <a:t>. </a:t>
            </a:r>
            <a:br>
              <a:rPr lang="cs-CZ" sz="2800" dirty="0" smtClean="0"/>
            </a:br>
            <a:r>
              <a:rPr lang="cs-CZ" i="1" dirty="0" smtClean="0"/>
              <a:t>Žalm 32, 6 </a:t>
            </a:r>
          </a:p>
          <a:p>
            <a:pPr algn="just">
              <a:lnSpc>
                <a:spcPct val="120000"/>
              </a:lnSpc>
            </a:pPr>
            <a:r>
              <a:rPr lang="cs-CZ" sz="2800" b="1" dirty="0" smtClean="0"/>
              <a:t>Za národy…</a:t>
            </a:r>
          </a:p>
          <a:p>
            <a:pPr algn="just">
              <a:lnSpc>
                <a:spcPct val="120000"/>
              </a:lnSpc>
            </a:pPr>
            <a:r>
              <a:rPr lang="cs-CZ" sz="2800" b="1" dirty="0" smtClean="0"/>
              <a:t>Za církev…</a:t>
            </a:r>
          </a:p>
          <a:p>
            <a:pPr algn="just">
              <a:lnSpc>
                <a:spcPct val="120000"/>
              </a:lnSpc>
            </a:pPr>
            <a:r>
              <a:rPr lang="cs-CZ" sz="2800" b="1" dirty="0" smtClean="0"/>
              <a:t>Za v moci postavené…</a:t>
            </a:r>
          </a:p>
          <a:p>
            <a:pPr algn="just">
              <a:lnSpc>
                <a:spcPct val="120000"/>
              </a:lnSpc>
            </a:pPr>
            <a:endParaRPr lang="cs-CZ" dirty="0"/>
          </a:p>
        </p:txBody>
      </p:sp>
      <p:pic>
        <p:nvPicPr>
          <p:cNvPr id="5" name="Zástupný symbol pro obsah 4" descr="b44d804edb8bbd3860bcd0597402ea1e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541719" y="1024759"/>
            <a:ext cx="3174658" cy="49367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389120" y="2081048"/>
            <a:ext cx="6355080" cy="4228312"/>
          </a:xfrm>
        </p:spPr>
        <p:txBody>
          <a:bodyPr>
            <a:normAutofit/>
          </a:bodyPr>
          <a:lstStyle/>
          <a:p>
            <a:r>
              <a:rPr lang="cs-CZ" dirty="0" smtClean="0"/>
              <a:t>25. – 28. 9. Sborová dovolená </a:t>
            </a:r>
            <a:r>
              <a:rPr lang="cs-CZ" dirty="0" err="1" smtClean="0"/>
              <a:t>Strmilov</a:t>
            </a:r>
            <a:endParaRPr lang="cs-CZ" dirty="0" smtClean="0"/>
          </a:p>
          <a:p>
            <a:r>
              <a:rPr lang="cs-CZ" dirty="0" smtClean="0"/>
              <a:t>27. 9. Shromáždění vede Petr Trefný </a:t>
            </a:r>
          </a:p>
          <a:p>
            <a:r>
              <a:rPr lang="cs-CZ" dirty="0" smtClean="0"/>
              <a:t>4. 10. Regionální setkání v NMNM</a:t>
            </a:r>
          </a:p>
          <a:p>
            <a:r>
              <a:rPr lang="cs-CZ" dirty="0" smtClean="0"/>
              <a:t>5. 10. Společné setkání starších a vedoucích</a:t>
            </a:r>
          </a:p>
          <a:p>
            <a:r>
              <a:rPr lang="cs-CZ" dirty="0" smtClean="0"/>
              <a:t>18. 10. Speciální shromáždění s odpoledním občerstvením (poděkování, ustanovení, žehnání)</a:t>
            </a:r>
          </a:p>
          <a:p>
            <a:r>
              <a:rPr lang="cs-CZ" dirty="0" smtClean="0"/>
              <a:t>Sbírka na pronásledovanou církev v Bělorusku, kterou koordinuje Světlana Vránová</a:t>
            </a:r>
          </a:p>
          <a:p>
            <a:r>
              <a:rPr lang="cs-CZ" dirty="0" smtClean="0"/>
              <a:t>Modlitební setkání každou neděli od 8:30 do 9:30 a úterý od 19 hodin.</a:t>
            </a:r>
          </a:p>
          <a:p>
            <a:endParaRPr lang="cs-CZ" dirty="0" smtClean="0"/>
          </a:p>
        </p:txBody>
      </p:sp>
      <p:pic>
        <p:nvPicPr>
          <p:cNvPr id="9" name="Zástupný symbol pro obsah 8" descr="16e77eb1eb04b86bbdb38bba428949d7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36676" y="1849344"/>
            <a:ext cx="3272717" cy="44332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Exodus 23 </a:t>
            </a:r>
            <a:br>
              <a:rPr lang="cs-CZ" sz="3200" dirty="0" smtClean="0"/>
            </a:br>
            <a:r>
              <a:rPr lang="cs-CZ" sz="3200" dirty="0" smtClean="0"/>
              <a:t>spravedlnost a milosrdenství </a:t>
            </a:r>
            <a:endParaRPr lang="cs-CZ" sz="32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709448" y="1749972"/>
            <a:ext cx="11482552" cy="4559388"/>
          </a:xfrm>
        </p:spPr>
        <p:txBody>
          <a:bodyPr>
            <a:noAutofit/>
          </a:bodyPr>
          <a:lstStyle/>
          <a:p>
            <a:r>
              <a:rPr lang="cs-CZ" dirty="0" smtClean="0"/>
              <a:t>1Nebudeš šířit klamnou zprávu. Nepřipojíš se k ničemovi, abys byl zlovolným svědkem. </a:t>
            </a:r>
            <a:br>
              <a:rPr lang="cs-CZ" dirty="0" smtClean="0"/>
            </a:br>
            <a:r>
              <a:rPr lang="cs-CZ" dirty="0" smtClean="0"/>
              <a:t>2Nepůjdeš s davem za špatnostmi. Nebudeš svědčit při sporu tak, že se nakloníš </a:t>
            </a:r>
            <a:br>
              <a:rPr lang="cs-CZ" dirty="0" smtClean="0"/>
            </a:br>
            <a:r>
              <a:rPr lang="cs-CZ" dirty="0" smtClean="0"/>
              <a:t>k většině a převrátíš právo, 3ani nebudeš nadržovat chudému při jeho sporu. </a:t>
            </a:r>
            <a:br>
              <a:rPr lang="cs-CZ" dirty="0" smtClean="0"/>
            </a:br>
            <a:r>
              <a:rPr lang="cs-CZ" dirty="0" smtClean="0"/>
              <a:t>4Když narazíš na býka svého nepřítele nebo jeho osla, který se zatoulal, jistě mu ho přivedeš zpět. </a:t>
            </a:r>
            <a:br>
              <a:rPr lang="cs-CZ" dirty="0" smtClean="0"/>
            </a:br>
            <a:r>
              <a:rPr lang="cs-CZ" dirty="0" smtClean="0"/>
              <a:t>5Když uvidíš osla toho, kdo tě nenávidí, ležícího pod svým břemenem, nenecháš ho samotného, ale jistě ho spolu s ním dáš do pořádku.</a:t>
            </a:r>
            <a:br>
              <a:rPr lang="cs-CZ" dirty="0" smtClean="0"/>
            </a:br>
            <a:r>
              <a:rPr lang="cs-CZ" dirty="0" smtClean="0"/>
              <a:t>6Nepřevrátíš právo svého nuzného při jeho sporu. </a:t>
            </a:r>
            <a:br>
              <a:rPr lang="cs-CZ" dirty="0" smtClean="0"/>
            </a:br>
            <a:r>
              <a:rPr lang="cs-CZ" b="1" dirty="0" smtClean="0"/>
              <a:t>7Drž se vpovzdálí od lživého slova. Nevinného a spravedlivého nezabiješ, neboť ničemu neospravedlním. 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8Nepřijmeš úplatek, neboť úplatek oslepuje ty, jež vidí, a podvrací jednání spravedlivých. </a:t>
            </a:r>
            <a:br>
              <a:rPr lang="cs-CZ" dirty="0" smtClean="0"/>
            </a:br>
            <a:r>
              <a:rPr lang="cs-CZ" dirty="0" smtClean="0"/>
              <a:t>9Nebudeš utlačovat příchozího. Vy rozumíte duši příchozího, neboť jste byli příchozími </a:t>
            </a:r>
            <a:br>
              <a:rPr lang="cs-CZ" dirty="0" smtClean="0"/>
            </a:br>
            <a:r>
              <a:rPr lang="cs-CZ" dirty="0" smtClean="0"/>
              <a:t>v egyptské zemi.</a:t>
            </a:r>
          </a:p>
          <a:p>
            <a:pPr algn="just"/>
            <a:endParaRPr lang="cs-CZ" sz="2000" b="1" dirty="0" smtClean="0"/>
          </a:p>
          <a:p>
            <a:pPr algn="just"/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Autorita </a:t>
            </a:r>
            <a:br>
              <a:rPr lang="cs-CZ" sz="3200" dirty="0" smtClean="0"/>
            </a:br>
            <a:r>
              <a:rPr lang="cs-CZ" sz="3200" dirty="0" smtClean="0"/>
              <a:t>aktivovaná slovem </a:t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72509" y="1828801"/>
            <a:ext cx="6794939" cy="438281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2100" b="1" dirty="0" smtClean="0"/>
              <a:t>	Bůh </a:t>
            </a:r>
            <a:r>
              <a:rPr lang="cs-CZ" sz="2100" dirty="0" smtClean="0"/>
              <a:t>svěřil </a:t>
            </a:r>
            <a:r>
              <a:rPr lang="cs-CZ" sz="2100" b="1" dirty="0" smtClean="0"/>
              <a:t>autoritu</a:t>
            </a:r>
            <a:r>
              <a:rPr lang="cs-CZ" sz="2100" dirty="0" smtClean="0"/>
              <a:t> člověku. </a:t>
            </a:r>
          </a:p>
          <a:p>
            <a:pPr algn="just">
              <a:buNone/>
            </a:pPr>
            <a:r>
              <a:rPr lang="cs-CZ" sz="2100" dirty="0" smtClean="0"/>
              <a:t>	Tak ti Bůh důvěřuje, že dal do tvé moci to co stvořil. </a:t>
            </a:r>
          </a:p>
          <a:p>
            <a:pPr algn="just">
              <a:buNone/>
            </a:pPr>
            <a:r>
              <a:rPr lang="cs-CZ" sz="2100" dirty="0" smtClean="0"/>
              <a:t>	</a:t>
            </a:r>
            <a:r>
              <a:rPr lang="cs-CZ" sz="2000" dirty="0" smtClean="0"/>
              <a:t>27Bůh stvořil člověka ke svému obrazu, stvořil ho k obrazu Božímu, stvořil je muže a ženu. 28Bůh je požehnal a řekl jim: Ploďte a množte se a naplňte zemi, podmaňte si ji </a:t>
            </a:r>
            <a:br>
              <a:rPr lang="cs-CZ" sz="2000" dirty="0" smtClean="0"/>
            </a:br>
            <a:r>
              <a:rPr lang="cs-CZ" sz="2000" dirty="0" smtClean="0"/>
              <a:t>a panujte nad mořskými rybami, nad nebeským ptactvem </a:t>
            </a:r>
            <a:br>
              <a:rPr lang="cs-CZ" sz="2000" dirty="0" smtClean="0"/>
            </a:br>
            <a:r>
              <a:rPr lang="cs-CZ" sz="2000" dirty="0" smtClean="0"/>
              <a:t>a nad vším živým, co se na zemi hýbe. </a:t>
            </a:r>
            <a:r>
              <a:rPr lang="cs-CZ" sz="1800" dirty="0" smtClean="0"/>
              <a:t>Genesis 1, 27 – 28</a:t>
            </a:r>
          </a:p>
          <a:p>
            <a:pPr algn="just">
              <a:buNone/>
            </a:pPr>
            <a:r>
              <a:rPr lang="cs-CZ" sz="2000" dirty="0" smtClean="0"/>
              <a:t>	9Hospodin Bůh vytvořil ze země všechnu polní zvěř </a:t>
            </a:r>
            <a:br>
              <a:rPr lang="cs-CZ" sz="2000" dirty="0" smtClean="0"/>
            </a:br>
            <a:r>
              <a:rPr lang="cs-CZ" sz="2000" dirty="0" smtClean="0"/>
              <a:t>a všechno nebeské ptactvo a přivedl je k člověku, aby viděl, jak je nazve. A jak člověk každou živou duši nazval, takové bylo její jméno. </a:t>
            </a:r>
            <a:r>
              <a:rPr lang="cs-CZ" sz="1800" dirty="0" smtClean="0"/>
              <a:t>Genesis 2, 9</a:t>
            </a:r>
          </a:p>
          <a:p>
            <a:pPr algn="just">
              <a:buNone/>
            </a:pPr>
            <a:r>
              <a:rPr lang="cs-CZ" sz="2100" dirty="0" smtClean="0"/>
              <a:t>	</a:t>
            </a:r>
            <a:r>
              <a:rPr lang="cs-CZ" sz="2100" b="1" dirty="0" smtClean="0"/>
              <a:t>Jak aktivujeme svoji autoritu?</a:t>
            </a:r>
            <a:endParaRPr lang="cs-CZ" sz="2100" b="1" dirty="0"/>
          </a:p>
        </p:txBody>
      </p:sp>
      <p:pic>
        <p:nvPicPr>
          <p:cNvPr id="7" name="Zástupný symbol pro obsah 6" descr="8419fc132b7dbf8bee25e9949c59eb13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040415" y="848237"/>
            <a:ext cx="3689130" cy="54001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Moc nebo nemoc  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65303" y="2033752"/>
            <a:ext cx="6344945" cy="422831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cs-CZ" sz="2400" dirty="0" smtClean="0"/>
              <a:t>	Každý z nás je zodpovědný za svůj život, </a:t>
            </a:r>
            <a:br>
              <a:rPr lang="cs-CZ" sz="2400" dirty="0" smtClean="0"/>
            </a:br>
            <a:r>
              <a:rPr lang="cs-CZ" sz="2400" dirty="0" smtClean="0"/>
              <a:t>za svoje myšlenky, slova i činy, které tvoří realitu přítomnosti a formují budoucnost nejen naši, ale i našich dětí. </a:t>
            </a:r>
          </a:p>
          <a:p>
            <a:pPr algn="just">
              <a:buNone/>
            </a:pPr>
            <a:r>
              <a:rPr lang="cs-CZ" sz="2400" b="1" dirty="0" smtClean="0"/>
              <a:t>	Jsem to my,  kdo rozhodujeme o svém životě nebo smrti, o požehnání a prokletí </a:t>
            </a:r>
            <a:br>
              <a:rPr lang="cs-CZ" sz="2400" b="1" dirty="0" smtClean="0"/>
            </a:br>
            <a:r>
              <a:rPr lang="cs-CZ" sz="2400" b="1" dirty="0" smtClean="0"/>
              <a:t>v našich rodinách i národě. </a:t>
            </a:r>
          </a:p>
          <a:p>
            <a:pPr algn="just">
              <a:buNone/>
            </a:pPr>
            <a:r>
              <a:rPr lang="cs-CZ" sz="2400" b="1" dirty="0" smtClean="0"/>
              <a:t>	</a:t>
            </a:r>
            <a:r>
              <a:rPr lang="cs-CZ" sz="2400" dirty="0" smtClean="0"/>
              <a:t>Záleží jen na nás zda se budeme topit nebo se postavíme na nohy a použijeme svěřenou autoritu. </a:t>
            </a:r>
          </a:p>
          <a:p>
            <a:pPr algn="just">
              <a:buNone/>
            </a:pPr>
            <a:r>
              <a:rPr lang="cs-CZ" sz="2400" b="1" dirty="0" smtClean="0"/>
              <a:t>Ježíš řekl je dokonáno. </a:t>
            </a:r>
          </a:p>
          <a:p>
            <a:pPr algn="just">
              <a:buNone/>
            </a:pPr>
            <a:r>
              <a:rPr lang="cs-CZ" sz="2400" dirty="0" smtClean="0"/>
              <a:t>  	</a:t>
            </a:r>
            <a:endParaRPr lang="cs-CZ" sz="20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Zástupný symbol pro obsah 7" descr="7e05010b42bef8f005c9692c5a69d32e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932454" y="365482"/>
            <a:ext cx="3448065" cy="60668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3467</TotalTime>
  <Words>182</Words>
  <Application>Microsoft Office PowerPoint</Application>
  <PresentationFormat>Širokoúhlá obrazovka</PresentationFormat>
  <Paragraphs>69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Tw Cen MT</vt:lpstr>
      <vt:lpstr>Tw Cen MT Condensed</vt:lpstr>
      <vt:lpstr>Wingdings</vt:lpstr>
      <vt:lpstr>Wingdings 3</vt:lpstr>
      <vt:lpstr>Integral</vt:lpstr>
      <vt:lpstr>Slova</vt:lpstr>
      <vt:lpstr>Židům 13, 15 – 16  studijní, kralický, ekumenický</vt:lpstr>
      <vt:lpstr>Bez lásky láska není </vt:lpstr>
      <vt:lpstr>Nezapomínejme  Koinonia - přátelství, sdílení společného, splynutí….</vt:lpstr>
      <vt:lpstr>Covid 19</vt:lpstr>
      <vt:lpstr>informace</vt:lpstr>
      <vt:lpstr>Exodus 23  spravedlnost a milosrdenství </vt:lpstr>
      <vt:lpstr>Autorita  aktivovaná slovem  </vt:lpstr>
      <vt:lpstr>Moc nebo nemoc    </vt:lpstr>
      <vt:lpstr> na počátku bylo slovo    </vt:lpstr>
      <vt:lpstr> slovo zabíjí   </vt:lpstr>
      <vt:lpstr>Teď a tady tvoříš novou skutečnost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Alexandra</cp:lastModifiedBy>
  <cp:revision>20</cp:revision>
  <dcterms:created xsi:type="dcterms:W3CDTF">2014-09-12T02:18:28Z</dcterms:created>
  <dcterms:modified xsi:type="dcterms:W3CDTF">2020-11-16T12:00:34Z</dcterms:modified>
</cp:coreProperties>
</file>