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Amatic SC"/>
      <p:regular r:id="rId20"/>
      <p:bold r:id="rId21"/>
    </p:embeddedFont>
    <p:embeddedFont>
      <p:font typeface="Source Code Pr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maticSC-regular.fntdata"/><Relationship Id="rId22" Type="http://schemas.openxmlformats.org/officeDocument/2006/relationships/font" Target="fonts/SourceCodePro-regular.fntdata"/><Relationship Id="rId21" Type="http://schemas.openxmlformats.org/officeDocument/2006/relationships/font" Target="fonts/AmaticSC-bold.fntdata"/><Relationship Id="rId24" Type="http://schemas.openxmlformats.org/officeDocument/2006/relationships/font" Target="fonts/SourceCodePro-italic.fntdata"/><Relationship Id="rId23" Type="http://schemas.openxmlformats.org/officeDocument/2006/relationships/font" Target="fonts/SourceCodePr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SourceCode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8f8842091f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8f8842091f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Ježíš sám se odkazoval na Starý zákon při mnoha sporech se zákoníky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8f8842091f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8f8842091f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f8842091f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8f8842091f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8f8842091f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8f8842091f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306406b0b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5306406b0b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306406b0b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306406b0b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Žalm 82, 6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306406b0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306406b0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Bible je Božím slovem - má původ od Boha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Zároveň je nazývána Písmem - neobsahuje vše, obsahuje poselství důležitá pro duchovní dobro člověka - hřích a vysvobození z něj vírou v Krista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5306406b0b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5306406b0b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f8842091f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f8842091f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f8842091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f8842091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f8842091f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f8842091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8f8842091f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8f8842091f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Obsahuje věčné Boží myšlenky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8f8842091f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8f8842091f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C343D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Autorita Božího Slova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4000">
                <a:solidFill>
                  <a:srgbClr val="FFFFFF"/>
                </a:solidFill>
                <a:latin typeface="Amatic SC"/>
                <a:ea typeface="Amatic SC"/>
                <a:cs typeface="Amatic SC"/>
                <a:sym typeface="Amatic SC"/>
              </a:rPr>
              <a:t>Derek Prince</a:t>
            </a:r>
            <a:br>
              <a:rPr lang="cs" sz="4000">
                <a:solidFill>
                  <a:srgbClr val="FFFFFF"/>
                </a:solidFill>
                <a:latin typeface="Amatic SC"/>
                <a:ea typeface="Amatic SC"/>
                <a:cs typeface="Amatic SC"/>
                <a:sym typeface="Amatic SC"/>
              </a:rPr>
            </a:br>
            <a:r>
              <a:rPr lang="cs" sz="4000">
                <a:solidFill>
                  <a:srgbClr val="FFFFFF"/>
                </a:solidFill>
                <a:latin typeface="Amatic SC"/>
                <a:ea typeface="Amatic SC"/>
                <a:cs typeface="Amatic SC"/>
                <a:sym typeface="Amatic SC"/>
              </a:rPr>
              <a:t>Matěj Petr</a:t>
            </a:r>
            <a:endParaRPr sz="4000">
              <a:solidFill>
                <a:srgbClr val="FFFFFF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2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Matouš 5, 17-18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11700" y="1007450"/>
            <a:ext cx="8520600" cy="379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Nedomnívejte se, že jsem přišel zrušit Zákon nebo Proroky; nepřišel jsem zrušit, nýbrž naplnit. Amen, pravím vám: Dokud nepomine nebe a země, nepomine jediné písmenko ani jediná čárka ze Zákona, dokud se všechno nestane.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Písmo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0" name="Google Shape;130;p2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inspirované Duchem Svatým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Věčně platné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Stejně starý i Nový zákon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pic>
        <p:nvPicPr>
          <p:cNvPr id="131" name="Google Shape;131;p23"/>
          <p:cNvPicPr preferRelativeResize="0"/>
          <p:nvPr/>
        </p:nvPicPr>
        <p:blipFill rotWithShape="1">
          <a:blip r:embed="rId3">
            <a:alphaModFix/>
          </a:blip>
          <a:srcRect b="0" l="66950" r="0" t="0"/>
          <a:stretch/>
        </p:blipFill>
        <p:spPr>
          <a:xfrm>
            <a:off x="5883200" y="1386875"/>
            <a:ext cx="2207802" cy="334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Jan 14, 26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8" name="Google Shape;138;p24"/>
          <p:cNvSpPr txBox="1"/>
          <p:nvPr>
            <p:ph idx="1" type="body"/>
          </p:nvPr>
        </p:nvSpPr>
        <p:spPr>
          <a:xfrm>
            <a:off x="311700" y="1007450"/>
            <a:ext cx="8520600" cy="379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Ale Přímluvce, Duch svatý, kterého pošle Otec ve jménu mém, ten vás naučí všemu a připomene vám všecko, co jsem vám řekl.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2. Petrův 3, 1-2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311700" y="1007450"/>
            <a:ext cx="8520600" cy="379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To už je, milovaní, druhý dopis, který vám píšu… abyste pamatovali na to, co předpověděli svatí proroci, i na to, co ustanovil Pán a Spasitel skrze vaše apoštoly.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Veškeré Písmo pochází z Božího Ducha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152" name="Google Shape;15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5688" y="1521475"/>
            <a:ext cx="6332624" cy="3329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Jan 10, 34-36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24175" y="10934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Ve vašem zákoně je přece psáno: ‚Řekl jsem: jste bohové.‘ Jestliže Bůh ty, jichž se týká toto slovo, nazval bohy – a Písmo musí platit – jak můžete obviňovat mne, kterého Otec posvětil a poslal do světa, že se rouhám, protože jsem řekl: Jsem Boží Syn?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Bible - Boží Slovo - Písmo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Boží Slovo - od Boha, nikoli od lidí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Písmo - to, co bylo zapsané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800"/>
              </a:spcBef>
              <a:spcAft>
                <a:spcPts val="12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p</a:t>
            </a: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ísmo musí platit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6561" y="1545275"/>
            <a:ext cx="3100116" cy="33402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Písmo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inspirované Duchem Svatým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Věčně platné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Stejně Starý i Nový zákon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 rotWithShape="1">
          <a:blip r:embed="rId3">
            <a:alphaModFix/>
          </a:blip>
          <a:srcRect b="0" l="0" r="70652" t="0"/>
          <a:stretch/>
        </p:blipFill>
        <p:spPr>
          <a:xfrm>
            <a:off x="5917600" y="1386875"/>
            <a:ext cx="1960560" cy="334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2. Timoteovi 3, 16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159600" y="1263075"/>
            <a:ext cx="88248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Veškeré Písmo pochází z Božího Ducha a je dobré k učení, k usvědčování, k nápravě, k výchově ve spravedlnosti</a:t>
            </a:r>
            <a:endParaRPr b="1" sz="68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2. Petrův 1, 21-22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159600" y="1263075"/>
            <a:ext cx="88248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Toho si buďte především vědomi, že žádné proroctví v Písmu nevzniká z vlastního pochopení skutečnosti. Nikdy totiž nebylo vyřčeno proroctví z lidské vůle, nýbrž z popudu Ducha svatého mluvili lidé, poslaní od Boha.</a:t>
            </a:r>
            <a:endParaRPr b="1" sz="68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Žalm 12, 7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36775" y="1263075"/>
            <a:ext cx="84954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1800"/>
              </a:spcBef>
              <a:spcAft>
                <a:spcPts val="12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Co vysloví Hospodin, jsou slova ryzí, stříbro přetavené do kadlubu v zemi, sedmkráte protříbené.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Písmo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inspirované Duchem Svatým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Věčně platné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Stejně Starý i Nový zákon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pic>
        <p:nvPicPr>
          <p:cNvPr id="109" name="Google Shape;109;p20"/>
          <p:cNvPicPr preferRelativeResize="0"/>
          <p:nvPr/>
        </p:nvPicPr>
        <p:blipFill rotWithShape="1">
          <a:blip r:embed="rId3">
            <a:alphaModFix/>
          </a:blip>
          <a:srcRect b="0" l="27278" r="33590" t="0"/>
          <a:stretch/>
        </p:blipFill>
        <p:spPr>
          <a:xfrm>
            <a:off x="5521950" y="1300875"/>
            <a:ext cx="2614026" cy="334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/>
          <p:nvPr/>
        </p:nvSpPr>
        <p:spPr>
          <a:xfrm>
            <a:off x="336775" y="328175"/>
            <a:ext cx="8495400" cy="765300"/>
          </a:xfrm>
          <a:prstGeom prst="rect">
            <a:avLst/>
          </a:prstGeom>
          <a:solidFill>
            <a:srgbClr val="0C343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FFFF"/>
                </a:solidFill>
              </a:rPr>
              <a:t>Žalm 119, 89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16" name="Google Shape;116;p21"/>
          <p:cNvSpPr txBox="1"/>
          <p:nvPr>
            <p:ph idx="1" type="body"/>
          </p:nvPr>
        </p:nvSpPr>
        <p:spPr>
          <a:xfrm>
            <a:off x="311700" y="1265500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400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Věčně, Hospodine, stojí pevně v nebesích tvé slovo.</a:t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4000">
              <a:solidFill>
                <a:srgbClr val="000000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